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Mango AC" panose="020B0604020202020204" charset="0"/>
      <p:regular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old" panose="00000800000000000000" pitchFamily="2" charset="0"/>
      <p:regular r:id="rId33"/>
      <p:bold r:id="rId34"/>
    </p:embeddedFont>
    <p:embeddedFont>
      <p:font typeface="Open Sans 1 Bold" panose="020B0604020202020204" charset="0"/>
      <p:regular r:id="rId35"/>
    </p:embeddedFont>
    <p:embeddedFont>
      <p:font typeface="Open Sans 2 Bold" panose="020B0604020202020204" charset="0"/>
      <p:regular r:id="rId36"/>
    </p:embeddedFont>
    <p:embeddedFont>
      <p:font typeface="Open Sans Extra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85D2E1-87FE-388D-72EC-EE8726187F92}" v="254" dt="2024-11-28T03:55:35.7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. Espinoza Medrano" userId="S::fabia.espinozam@duocuc.cl::4e61e854-2316-488c-9135-1dbd52bf7c6e" providerId="AD" clId="Web-{F985D2E1-87FE-388D-72EC-EE8726187F92}"/>
    <pc:docChg chg="modSld">
      <pc:chgData name="FABIAN . Espinoza Medrano" userId="S::fabia.espinozam@duocuc.cl::4e61e854-2316-488c-9135-1dbd52bf7c6e" providerId="AD" clId="Web-{F985D2E1-87FE-388D-72EC-EE8726187F92}" dt="2024-11-28T03:55:35.156" v="252" actId="14100"/>
      <pc:docMkLst>
        <pc:docMk/>
      </pc:docMkLst>
      <pc:sldChg chg="modTransition">
        <pc:chgData name="FABIAN . Espinoza Medrano" userId="S::fabia.espinozam@duocuc.cl::4e61e854-2316-488c-9135-1dbd52bf7c6e" providerId="AD" clId="Web-{F985D2E1-87FE-388D-72EC-EE8726187F92}" dt="2024-11-28T03:54:51.436" v="244"/>
        <pc:sldMkLst>
          <pc:docMk/>
          <pc:sldMk cId="0" sldId="256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45"/>
        <pc:sldMkLst>
          <pc:docMk/>
          <pc:sldMk cId="0" sldId="257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46"/>
        <pc:sldMkLst>
          <pc:docMk/>
          <pc:sldMk cId="0" sldId="258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43"/>
        <pc:sldMkLst>
          <pc:docMk/>
          <pc:sldMk cId="0" sldId="259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52" v="247"/>
        <pc:sldMkLst>
          <pc:docMk/>
          <pc:sldMk cId="0" sldId="260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52" v="248"/>
        <pc:sldMkLst>
          <pc:docMk/>
          <pc:sldMk cId="0" sldId="261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52" v="249"/>
        <pc:sldMkLst>
          <pc:docMk/>
          <pc:sldMk cId="0" sldId="262"/>
        </pc:sldMkLst>
      </pc:sldChg>
      <pc:sldChg chg="modSp modTransition">
        <pc:chgData name="FABIAN . Espinoza Medrano" userId="S::fabia.espinozam@duocuc.cl::4e61e854-2316-488c-9135-1dbd52bf7c6e" providerId="AD" clId="Web-{F985D2E1-87FE-388D-72EC-EE8726187F92}" dt="2024-11-28T03:55:35.156" v="252" actId="14100"/>
        <pc:sldMkLst>
          <pc:docMk/>
          <pc:sldMk cId="0" sldId="263"/>
        </pc:sldMkLst>
        <pc:spChg chg="mod">
          <ac:chgData name="FABIAN . Espinoza Medrano" userId="S::fabia.espinozam@duocuc.cl::4e61e854-2316-488c-9135-1dbd52bf7c6e" providerId="AD" clId="Web-{F985D2E1-87FE-388D-72EC-EE8726187F92}" dt="2024-11-28T03:55:35.156" v="252" actId="14100"/>
          <ac:spMkLst>
            <pc:docMk/>
            <pc:sldMk cId="0" sldId="263"/>
            <ac:spMk id="5" creationId="{00000000-0000-0000-0000-000000000000}"/>
          </ac:spMkLst>
        </pc:spChg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26"/>
        <pc:sldMkLst>
          <pc:docMk/>
          <pc:sldMk cId="0" sldId="264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27"/>
        <pc:sldMkLst>
          <pc:docMk/>
          <pc:sldMk cId="0" sldId="265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42"/>
        <pc:sldMkLst>
          <pc:docMk/>
          <pc:sldMk cId="0" sldId="266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28"/>
        <pc:sldMkLst>
          <pc:docMk/>
          <pc:sldMk cId="0" sldId="267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29"/>
        <pc:sldMkLst>
          <pc:docMk/>
          <pc:sldMk cId="0" sldId="268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30"/>
        <pc:sldMkLst>
          <pc:docMk/>
          <pc:sldMk cId="0" sldId="269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31"/>
        <pc:sldMkLst>
          <pc:docMk/>
          <pc:sldMk cId="0" sldId="270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32"/>
        <pc:sldMkLst>
          <pc:docMk/>
          <pc:sldMk cId="0" sldId="271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33"/>
        <pc:sldMkLst>
          <pc:docMk/>
          <pc:sldMk cId="0" sldId="272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34"/>
        <pc:sldMkLst>
          <pc:docMk/>
          <pc:sldMk cId="0" sldId="273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35"/>
        <pc:sldMkLst>
          <pc:docMk/>
          <pc:sldMk cId="0" sldId="274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36"/>
        <pc:sldMkLst>
          <pc:docMk/>
          <pc:sldMk cId="0" sldId="275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37"/>
        <pc:sldMkLst>
          <pc:docMk/>
          <pc:sldMk cId="0" sldId="276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38"/>
        <pc:sldMkLst>
          <pc:docMk/>
          <pc:sldMk cId="0" sldId="277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39"/>
        <pc:sldMkLst>
          <pc:docMk/>
          <pc:sldMk cId="0" sldId="278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40"/>
        <pc:sldMkLst>
          <pc:docMk/>
          <pc:sldMk cId="0" sldId="279"/>
        </pc:sldMkLst>
      </pc:sldChg>
      <pc:sldChg chg="modTransition">
        <pc:chgData name="FABIAN . Espinoza Medrano" userId="S::fabia.espinozam@duocuc.cl::4e61e854-2316-488c-9135-1dbd52bf7c6e" providerId="AD" clId="Web-{F985D2E1-87FE-388D-72EC-EE8726187F92}" dt="2024-11-28T03:54:51.436" v="241"/>
        <pc:sldMkLst>
          <pc:docMk/>
          <pc:sldMk cId="0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27.11.2024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logo en blanco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svg"/><Relationship Id="rId1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56.svg"/><Relationship Id="rId2" Type="http://schemas.openxmlformats.org/officeDocument/2006/relationships/image" Target="../media/image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2.svg"/><Relationship Id="rId5" Type="http://schemas.openxmlformats.org/officeDocument/2006/relationships/image" Target="../media/image9.svg"/><Relationship Id="rId15" Type="http://schemas.openxmlformats.org/officeDocument/2006/relationships/image" Target="../media/image54.svg"/><Relationship Id="rId10" Type="http://schemas.openxmlformats.org/officeDocument/2006/relationships/image" Target="../media/image51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6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7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svg"/><Relationship Id="rId18" Type="http://schemas.openxmlformats.org/officeDocument/2006/relationships/image" Target="../media/image70.pn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56.svg"/><Relationship Id="rId2" Type="http://schemas.openxmlformats.org/officeDocument/2006/relationships/image" Target="../media/image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2.svg"/><Relationship Id="rId5" Type="http://schemas.openxmlformats.org/officeDocument/2006/relationships/image" Target="../media/image9.svg"/><Relationship Id="rId15" Type="http://schemas.openxmlformats.org/officeDocument/2006/relationships/image" Target="../media/image54.svg"/><Relationship Id="rId10" Type="http://schemas.openxmlformats.org/officeDocument/2006/relationships/image" Target="../media/image51.png"/><Relationship Id="rId19" Type="http://schemas.openxmlformats.org/officeDocument/2006/relationships/image" Target="../media/image71.gif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svg"/><Relationship Id="rId1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56.svg"/><Relationship Id="rId2" Type="http://schemas.openxmlformats.org/officeDocument/2006/relationships/image" Target="../media/image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52.svg"/><Relationship Id="rId5" Type="http://schemas.openxmlformats.org/officeDocument/2006/relationships/image" Target="../media/image9.svg"/><Relationship Id="rId15" Type="http://schemas.openxmlformats.org/officeDocument/2006/relationships/image" Target="../media/image54.svg"/><Relationship Id="rId10" Type="http://schemas.openxmlformats.org/officeDocument/2006/relationships/image" Target="../media/image51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16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56" b="-2156"/>
            </a:stretch>
          </a:blipFill>
        </p:spPr>
      </p:sp>
      <p:sp>
        <p:nvSpPr>
          <p:cNvPr id="3" name="Freeform 3"/>
          <p:cNvSpPr/>
          <p:nvPr/>
        </p:nvSpPr>
        <p:spPr>
          <a:xfrm rot="-5400000" flipH="1">
            <a:off x="15403146" y="7358437"/>
            <a:ext cx="5769707" cy="4627340"/>
          </a:xfrm>
          <a:custGeom>
            <a:avLst/>
            <a:gdLst/>
            <a:ahLst/>
            <a:cxnLst/>
            <a:rect l="l" t="t" r="r" b="b"/>
            <a:pathLst>
              <a:path w="5769707" h="4627340">
                <a:moveTo>
                  <a:pt x="5769708" y="0"/>
                </a:moveTo>
                <a:lnTo>
                  <a:pt x="0" y="0"/>
                </a:lnTo>
                <a:lnTo>
                  <a:pt x="0" y="4627341"/>
                </a:lnTo>
                <a:lnTo>
                  <a:pt x="5769708" y="4627341"/>
                </a:lnTo>
                <a:lnTo>
                  <a:pt x="576970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42291" y="8429621"/>
            <a:ext cx="1834018" cy="1767327"/>
          </a:xfrm>
          <a:custGeom>
            <a:avLst/>
            <a:gdLst/>
            <a:ahLst/>
            <a:cxnLst/>
            <a:rect l="l" t="t" r="r" b="b"/>
            <a:pathLst>
              <a:path w="1834018" h="1767327">
                <a:moveTo>
                  <a:pt x="0" y="0"/>
                </a:moveTo>
                <a:lnTo>
                  <a:pt x="1834018" y="0"/>
                </a:lnTo>
                <a:lnTo>
                  <a:pt x="1834018" y="1767327"/>
                </a:lnTo>
                <a:lnTo>
                  <a:pt x="0" y="17673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245328" y="639560"/>
            <a:ext cx="1667970" cy="1853300"/>
          </a:xfrm>
          <a:custGeom>
            <a:avLst/>
            <a:gdLst/>
            <a:ahLst/>
            <a:cxnLst/>
            <a:rect l="l" t="t" r="r" b="b"/>
            <a:pathLst>
              <a:path w="1667970" h="1853300">
                <a:moveTo>
                  <a:pt x="0" y="0"/>
                </a:moveTo>
                <a:lnTo>
                  <a:pt x="1667970" y="0"/>
                </a:lnTo>
                <a:lnTo>
                  <a:pt x="1667970" y="1853300"/>
                </a:lnTo>
                <a:lnTo>
                  <a:pt x="0" y="1853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68415" y="425396"/>
            <a:ext cx="14408805" cy="1757726"/>
            <a:chOff x="0" y="0"/>
            <a:chExt cx="4908382" cy="59877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08382" cy="598772"/>
            </a:xfrm>
            <a:custGeom>
              <a:avLst/>
              <a:gdLst/>
              <a:ahLst/>
              <a:cxnLst/>
              <a:rect l="l" t="t" r="r" b="b"/>
              <a:pathLst>
                <a:path w="4908382" h="598772">
                  <a:moveTo>
                    <a:pt x="27403" y="0"/>
                  </a:moveTo>
                  <a:lnTo>
                    <a:pt x="4880980" y="0"/>
                  </a:lnTo>
                  <a:cubicBezTo>
                    <a:pt x="4888247" y="0"/>
                    <a:pt x="4895217" y="2887"/>
                    <a:pt x="4900356" y="8026"/>
                  </a:cubicBezTo>
                  <a:cubicBezTo>
                    <a:pt x="4905495" y="13165"/>
                    <a:pt x="4908382" y="20135"/>
                    <a:pt x="4908382" y="27403"/>
                  </a:cubicBezTo>
                  <a:lnTo>
                    <a:pt x="4908382" y="571370"/>
                  </a:lnTo>
                  <a:cubicBezTo>
                    <a:pt x="4908382" y="578637"/>
                    <a:pt x="4905495" y="585607"/>
                    <a:pt x="4900356" y="590746"/>
                  </a:cubicBezTo>
                  <a:cubicBezTo>
                    <a:pt x="4895217" y="595885"/>
                    <a:pt x="4888247" y="598772"/>
                    <a:pt x="4880980" y="598772"/>
                  </a:cubicBezTo>
                  <a:lnTo>
                    <a:pt x="27403" y="598772"/>
                  </a:lnTo>
                  <a:cubicBezTo>
                    <a:pt x="20135" y="598772"/>
                    <a:pt x="13165" y="595885"/>
                    <a:pt x="8026" y="590746"/>
                  </a:cubicBezTo>
                  <a:cubicBezTo>
                    <a:pt x="2887" y="585607"/>
                    <a:pt x="0" y="578637"/>
                    <a:pt x="0" y="571370"/>
                  </a:cubicBezTo>
                  <a:lnTo>
                    <a:pt x="0" y="27403"/>
                  </a:lnTo>
                  <a:cubicBezTo>
                    <a:pt x="0" y="20135"/>
                    <a:pt x="2887" y="13165"/>
                    <a:pt x="8026" y="8026"/>
                  </a:cubicBezTo>
                  <a:cubicBezTo>
                    <a:pt x="13165" y="2887"/>
                    <a:pt x="20135" y="0"/>
                    <a:pt x="27403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908382" cy="636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671810" y="391910"/>
            <a:ext cx="14302520" cy="1889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3614"/>
              </a:lnSpc>
            </a:pPr>
            <a:r>
              <a:rPr lang="en-US" sz="10805" spc="140">
                <a:solidFill>
                  <a:srgbClr val="FFFFFF"/>
                </a:solidFill>
                <a:latin typeface="Mango AC"/>
                <a:ea typeface="Mango AC"/>
                <a:cs typeface="Mango AC"/>
                <a:sym typeface="Mango AC"/>
              </a:rPr>
              <a:t>PÁRVULOCONNECT</a:t>
            </a:r>
          </a:p>
        </p:txBody>
      </p:sp>
      <p:sp>
        <p:nvSpPr>
          <p:cNvPr id="10" name="Freeform 10"/>
          <p:cNvSpPr/>
          <p:nvPr/>
        </p:nvSpPr>
        <p:spPr>
          <a:xfrm rot="2228850">
            <a:off x="14954702" y="-4405645"/>
            <a:ext cx="6640266" cy="6579900"/>
          </a:xfrm>
          <a:custGeom>
            <a:avLst/>
            <a:gdLst/>
            <a:ahLst/>
            <a:cxnLst/>
            <a:rect l="l" t="t" r="r" b="b"/>
            <a:pathLst>
              <a:path w="6640266" h="6579900">
                <a:moveTo>
                  <a:pt x="0" y="0"/>
                </a:moveTo>
                <a:lnTo>
                  <a:pt x="6640266" y="0"/>
                </a:lnTo>
                <a:lnTo>
                  <a:pt x="6640266" y="6579899"/>
                </a:lnTo>
                <a:lnTo>
                  <a:pt x="0" y="6579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8194385">
            <a:off x="-2686523" y="6390642"/>
            <a:ext cx="6917597" cy="5735317"/>
          </a:xfrm>
          <a:custGeom>
            <a:avLst/>
            <a:gdLst/>
            <a:ahLst/>
            <a:cxnLst/>
            <a:rect l="l" t="t" r="r" b="b"/>
            <a:pathLst>
              <a:path w="6917597" h="5735317">
                <a:moveTo>
                  <a:pt x="0" y="0"/>
                </a:moveTo>
                <a:lnTo>
                  <a:pt x="6917597" y="0"/>
                </a:lnTo>
                <a:lnTo>
                  <a:pt x="6917597" y="5735316"/>
                </a:lnTo>
                <a:lnTo>
                  <a:pt x="0" y="573531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456691">
            <a:off x="5707659" y="8478942"/>
            <a:ext cx="9638941" cy="9551315"/>
          </a:xfrm>
          <a:custGeom>
            <a:avLst/>
            <a:gdLst/>
            <a:ahLst/>
            <a:cxnLst/>
            <a:rect l="l" t="t" r="r" b="b"/>
            <a:pathLst>
              <a:path w="9638941" h="9551315">
                <a:moveTo>
                  <a:pt x="0" y="0"/>
                </a:moveTo>
                <a:lnTo>
                  <a:pt x="9638942" y="0"/>
                </a:lnTo>
                <a:lnTo>
                  <a:pt x="9638942" y="9551315"/>
                </a:lnTo>
                <a:lnTo>
                  <a:pt x="0" y="95513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1792916" y="-1045198"/>
            <a:ext cx="3261331" cy="4147797"/>
          </a:xfrm>
          <a:custGeom>
            <a:avLst/>
            <a:gdLst/>
            <a:ahLst/>
            <a:cxnLst/>
            <a:rect l="l" t="t" r="r" b="b"/>
            <a:pathLst>
              <a:path w="3261331" h="4147797">
                <a:moveTo>
                  <a:pt x="0" y="0"/>
                </a:moveTo>
                <a:lnTo>
                  <a:pt x="3261331" y="0"/>
                </a:lnTo>
                <a:lnTo>
                  <a:pt x="3261331" y="4147796"/>
                </a:lnTo>
                <a:lnTo>
                  <a:pt x="0" y="414779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7544" y="8903868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97B2">
                <a:alpha val="100000"/>
              </a:srgbClr>
            </a:gs>
            <a:gs pos="100000">
              <a:srgbClr val="7ED957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44354" y="9064604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5616" y="3510558"/>
            <a:ext cx="8396197" cy="3716095"/>
          </a:xfrm>
          <a:custGeom>
            <a:avLst/>
            <a:gdLst/>
            <a:ahLst/>
            <a:cxnLst/>
            <a:rect l="l" t="t" r="r" b="b"/>
            <a:pathLst>
              <a:path w="8396197" h="3716095">
                <a:moveTo>
                  <a:pt x="0" y="0"/>
                </a:moveTo>
                <a:lnTo>
                  <a:pt x="8396197" y="0"/>
                </a:lnTo>
                <a:lnTo>
                  <a:pt x="8396197" y="3716094"/>
                </a:lnTo>
                <a:lnTo>
                  <a:pt x="0" y="3716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43498" y="2506315"/>
            <a:ext cx="6720914" cy="5311161"/>
          </a:xfrm>
          <a:custGeom>
            <a:avLst/>
            <a:gdLst/>
            <a:ahLst/>
            <a:cxnLst/>
            <a:rect l="l" t="t" r="r" b="b"/>
            <a:pathLst>
              <a:path w="6720914" h="5311161">
                <a:moveTo>
                  <a:pt x="0" y="0"/>
                </a:moveTo>
                <a:lnTo>
                  <a:pt x="6720914" y="0"/>
                </a:lnTo>
                <a:lnTo>
                  <a:pt x="6720914" y="5311161"/>
                </a:lnTo>
                <a:lnTo>
                  <a:pt x="0" y="53111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532909" y="643533"/>
            <a:ext cx="1038076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Arquitectura del Software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5616" y="7485688"/>
            <a:ext cx="8396197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Vista Template (MVT)</a:t>
            </a:r>
          </a:p>
        </p:txBody>
      </p:sp>
    </p:spTree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9529" y="9102909"/>
            <a:ext cx="3436696" cy="773257"/>
          </a:xfrm>
          <a:custGeom>
            <a:avLst/>
            <a:gdLst/>
            <a:ahLst/>
            <a:cxnLst/>
            <a:rect l="l" t="t" r="r" b="b"/>
            <a:pathLst>
              <a:path w="3436696" h="773257">
                <a:moveTo>
                  <a:pt x="0" y="0"/>
                </a:moveTo>
                <a:lnTo>
                  <a:pt x="3436696" y="0"/>
                </a:lnTo>
                <a:lnTo>
                  <a:pt x="3436696" y="773257"/>
                </a:lnTo>
                <a:lnTo>
                  <a:pt x="0" y="773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37243" y="0"/>
            <a:ext cx="14224227" cy="10508148"/>
          </a:xfrm>
          <a:custGeom>
            <a:avLst/>
            <a:gdLst/>
            <a:ahLst/>
            <a:cxnLst/>
            <a:rect l="l" t="t" r="r" b="b"/>
            <a:pathLst>
              <a:path w="14224227" h="10508148">
                <a:moveTo>
                  <a:pt x="0" y="0"/>
                </a:moveTo>
                <a:lnTo>
                  <a:pt x="14224228" y="0"/>
                </a:lnTo>
                <a:lnTo>
                  <a:pt x="14224228" y="10508148"/>
                </a:lnTo>
                <a:lnTo>
                  <a:pt x="0" y="10508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5400000">
            <a:off x="-1970961" y="4140448"/>
            <a:ext cx="754161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Datos</a:t>
            </a:r>
          </a:p>
        </p:txBody>
      </p:sp>
    </p:spTree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2207" y="9258300"/>
            <a:ext cx="3506307" cy="788919"/>
          </a:xfrm>
          <a:custGeom>
            <a:avLst/>
            <a:gdLst/>
            <a:ahLst/>
            <a:cxnLst/>
            <a:rect l="l" t="t" r="r" b="b"/>
            <a:pathLst>
              <a:path w="3506307" h="788919">
                <a:moveTo>
                  <a:pt x="0" y="0"/>
                </a:moveTo>
                <a:lnTo>
                  <a:pt x="3506306" y="0"/>
                </a:lnTo>
                <a:lnTo>
                  <a:pt x="3506306" y="788919"/>
                </a:lnTo>
                <a:lnTo>
                  <a:pt x="0" y="788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907963" y="0"/>
            <a:ext cx="14380037" cy="10623252"/>
          </a:xfrm>
          <a:custGeom>
            <a:avLst/>
            <a:gdLst/>
            <a:ahLst/>
            <a:cxnLst/>
            <a:rect l="l" t="t" r="r" b="b"/>
            <a:pathLst>
              <a:path w="14380037" h="10623252">
                <a:moveTo>
                  <a:pt x="0" y="0"/>
                </a:moveTo>
                <a:lnTo>
                  <a:pt x="14380037" y="0"/>
                </a:lnTo>
                <a:lnTo>
                  <a:pt x="14380037" y="10623252"/>
                </a:lnTo>
                <a:lnTo>
                  <a:pt x="0" y="10623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5400000">
            <a:off x="-2362297" y="3848665"/>
            <a:ext cx="782661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 de Datos</a:t>
            </a:r>
          </a:p>
        </p:txBody>
      </p:sp>
    </p:spTree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96157" y="3477260"/>
            <a:ext cx="4300133" cy="6361760"/>
            <a:chOff x="0" y="0"/>
            <a:chExt cx="1464847" cy="21671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64847" cy="2167144"/>
            </a:xfrm>
            <a:custGeom>
              <a:avLst/>
              <a:gdLst/>
              <a:ahLst/>
              <a:cxnLst/>
              <a:rect l="l" t="t" r="r" b="b"/>
              <a:pathLst>
                <a:path w="1464847" h="2167144">
                  <a:moveTo>
                    <a:pt x="91820" y="0"/>
                  </a:moveTo>
                  <a:lnTo>
                    <a:pt x="1373027" y="0"/>
                  </a:lnTo>
                  <a:cubicBezTo>
                    <a:pt x="1397379" y="0"/>
                    <a:pt x="1420734" y="9674"/>
                    <a:pt x="1437954" y="26893"/>
                  </a:cubicBezTo>
                  <a:cubicBezTo>
                    <a:pt x="1455173" y="44113"/>
                    <a:pt x="1464847" y="67468"/>
                    <a:pt x="1464847" y="91820"/>
                  </a:cubicBezTo>
                  <a:lnTo>
                    <a:pt x="1464847" y="2075324"/>
                  </a:lnTo>
                  <a:cubicBezTo>
                    <a:pt x="1464847" y="2126035"/>
                    <a:pt x="1423738" y="2167144"/>
                    <a:pt x="1373027" y="2167144"/>
                  </a:cubicBezTo>
                  <a:lnTo>
                    <a:pt x="91820" y="2167144"/>
                  </a:lnTo>
                  <a:cubicBezTo>
                    <a:pt x="41109" y="2167144"/>
                    <a:pt x="0" y="2126035"/>
                    <a:pt x="0" y="2075324"/>
                  </a:cubicBezTo>
                  <a:lnTo>
                    <a:pt x="0" y="91820"/>
                  </a:lnTo>
                  <a:cubicBezTo>
                    <a:pt x="0" y="41109"/>
                    <a:pt x="41109" y="0"/>
                    <a:pt x="91820" y="0"/>
                  </a:cubicBezTo>
                  <a:close/>
                </a:path>
              </a:pathLst>
            </a:custGeom>
            <a:solidFill>
              <a:srgbClr val="FFD8A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464847" cy="220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73873" y="3477260"/>
            <a:ext cx="3985427" cy="6361760"/>
            <a:chOff x="0" y="0"/>
            <a:chExt cx="1357642" cy="21671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7642" cy="2167144"/>
            </a:xfrm>
            <a:custGeom>
              <a:avLst/>
              <a:gdLst/>
              <a:ahLst/>
              <a:cxnLst/>
              <a:rect l="l" t="t" r="r" b="b"/>
              <a:pathLst>
                <a:path w="1357642" h="2167144">
                  <a:moveTo>
                    <a:pt x="99070" y="0"/>
                  </a:moveTo>
                  <a:lnTo>
                    <a:pt x="1258571" y="0"/>
                  </a:lnTo>
                  <a:cubicBezTo>
                    <a:pt x="1313287" y="0"/>
                    <a:pt x="1357642" y="44355"/>
                    <a:pt x="1357642" y="99070"/>
                  </a:cubicBezTo>
                  <a:lnTo>
                    <a:pt x="1357642" y="2068073"/>
                  </a:lnTo>
                  <a:cubicBezTo>
                    <a:pt x="1357642" y="2122788"/>
                    <a:pt x="1313287" y="2167144"/>
                    <a:pt x="1258571" y="2167144"/>
                  </a:cubicBezTo>
                  <a:lnTo>
                    <a:pt x="99070" y="2167144"/>
                  </a:lnTo>
                  <a:cubicBezTo>
                    <a:pt x="44355" y="2167144"/>
                    <a:pt x="0" y="2122788"/>
                    <a:pt x="0" y="2068073"/>
                  </a:cubicBezTo>
                  <a:lnTo>
                    <a:pt x="0" y="99070"/>
                  </a:lnTo>
                  <a:cubicBezTo>
                    <a:pt x="0" y="44355"/>
                    <a:pt x="44355" y="0"/>
                    <a:pt x="99070" y="0"/>
                  </a:cubicBezTo>
                  <a:close/>
                </a:path>
              </a:pathLst>
            </a:custGeom>
            <a:solidFill>
              <a:srgbClr val="FBAE8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57642" cy="220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3477260"/>
            <a:ext cx="4691895" cy="6361760"/>
            <a:chOff x="0" y="0"/>
            <a:chExt cx="1598301" cy="216714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98301" cy="2167144"/>
            </a:xfrm>
            <a:custGeom>
              <a:avLst/>
              <a:gdLst/>
              <a:ahLst/>
              <a:cxnLst/>
              <a:rect l="l" t="t" r="r" b="b"/>
              <a:pathLst>
                <a:path w="1598301" h="2167144">
                  <a:moveTo>
                    <a:pt x="84153" y="0"/>
                  </a:moveTo>
                  <a:lnTo>
                    <a:pt x="1514148" y="0"/>
                  </a:lnTo>
                  <a:cubicBezTo>
                    <a:pt x="1560625" y="0"/>
                    <a:pt x="1598301" y="37677"/>
                    <a:pt x="1598301" y="84153"/>
                  </a:cubicBezTo>
                  <a:lnTo>
                    <a:pt x="1598301" y="2082990"/>
                  </a:lnTo>
                  <a:cubicBezTo>
                    <a:pt x="1598301" y="2129467"/>
                    <a:pt x="1560625" y="2167144"/>
                    <a:pt x="1514148" y="2167144"/>
                  </a:cubicBezTo>
                  <a:lnTo>
                    <a:pt x="84153" y="2167144"/>
                  </a:lnTo>
                  <a:cubicBezTo>
                    <a:pt x="37677" y="2167144"/>
                    <a:pt x="0" y="2129467"/>
                    <a:pt x="0" y="2082990"/>
                  </a:cubicBezTo>
                  <a:lnTo>
                    <a:pt x="0" y="84153"/>
                  </a:lnTo>
                  <a:cubicBezTo>
                    <a:pt x="0" y="37677"/>
                    <a:pt x="37677" y="0"/>
                    <a:pt x="84153" y="0"/>
                  </a:cubicBezTo>
                  <a:close/>
                </a:path>
              </a:pathLst>
            </a:custGeom>
            <a:solidFill>
              <a:srgbClr val="FA838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98301" cy="2205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065044" y="4175710"/>
            <a:ext cx="1917727" cy="872256"/>
          </a:xfrm>
          <a:custGeom>
            <a:avLst/>
            <a:gdLst/>
            <a:ahLst/>
            <a:cxnLst/>
            <a:rect l="l" t="t" r="r" b="b"/>
            <a:pathLst>
              <a:path w="1917727" h="872256">
                <a:moveTo>
                  <a:pt x="0" y="0"/>
                </a:moveTo>
                <a:lnTo>
                  <a:pt x="1917727" y="0"/>
                </a:lnTo>
                <a:lnTo>
                  <a:pt x="1917727" y="872256"/>
                </a:lnTo>
                <a:lnTo>
                  <a:pt x="0" y="872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191819" y="5680577"/>
            <a:ext cx="2704470" cy="1352235"/>
          </a:xfrm>
          <a:custGeom>
            <a:avLst/>
            <a:gdLst/>
            <a:ahLst/>
            <a:cxnLst/>
            <a:rect l="l" t="t" r="r" b="b"/>
            <a:pathLst>
              <a:path w="2704470" h="1352235">
                <a:moveTo>
                  <a:pt x="0" y="0"/>
                </a:moveTo>
                <a:lnTo>
                  <a:pt x="2704471" y="0"/>
                </a:lnTo>
                <a:lnTo>
                  <a:pt x="2704471" y="1352235"/>
                </a:lnTo>
                <a:lnTo>
                  <a:pt x="0" y="1352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817417" y="5680577"/>
            <a:ext cx="2898340" cy="1630316"/>
          </a:xfrm>
          <a:custGeom>
            <a:avLst/>
            <a:gdLst/>
            <a:ahLst/>
            <a:cxnLst/>
            <a:rect l="l" t="t" r="r" b="b"/>
            <a:pathLst>
              <a:path w="2898340" h="1630316">
                <a:moveTo>
                  <a:pt x="0" y="0"/>
                </a:moveTo>
                <a:lnTo>
                  <a:pt x="2898340" y="0"/>
                </a:lnTo>
                <a:lnTo>
                  <a:pt x="2898340" y="1630316"/>
                </a:lnTo>
                <a:lnTo>
                  <a:pt x="0" y="1630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15898" y="4054103"/>
            <a:ext cx="1340951" cy="1340951"/>
          </a:xfrm>
          <a:custGeom>
            <a:avLst/>
            <a:gdLst/>
            <a:ahLst/>
            <a:cxnLst/>
            <a:rect l="l" t="t" r="r" b="b"/>
            <a:pathLst>
              <a:path w="1340951" h="1340951">
                <a:moveTo>
                  <a:pt x="0" y="0"/>
                </a:moveTo>
                <a:lnTo>
                  <a:pt x="1340951" y="0"/>
                </a:lnTo>
                <a:lnTo>
                  <a:pt x="1340951" y="1340951"/>
                </a:lnTo>
                <a:lnTo>
                  <a:pt x="0" y="13409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256263" y="7298420"/>
            <a:ext cx="1775475" cy="1775475"/>
          </a:xfrm>
          <a:custGeom>
            <a:avLst/>
            <a:gdLst/>
            <a:ahLst/>
            <a:cxnLst/>
            <a:rect l="l" t="t" r="r" b="b"/>
            <a:pathLst>
              <a:path w="1775475" h="1775475">
                <a:moveTo>
                  <a:pt x="0" y="0"/>
                </a:moveTo>
                <a:lnTo>
                  <a:pt x="1775474" y="0"/>
                </a:lnTo>
                <a:lnTo>
                  <a:pt x="1775474" y="1775474"/>
                </a:lnTo>
                <a:lnTo>
                  <a:pt x="0" y="17754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706399" y="5394296"/>
            <a:ext cx="1436373" cy="1453580"/>
          </a:xfrm>
          <a:custGeom>
            <a:avLst/>
            <a:gdLst/>
            <a:ahLst/>
            <a:cxnLst/>
            <a:rect l="l" t="t" r="r" b="b"/>
            <a:pathLst>
              <a:path w="1436373" h="1453580">
                <a:moveTo>
                  <a:pt x="0" y="0"/>
                </a:moveTo>
                <a:lnTo>
                  <a:pt x="1436373" y="0"/>
                </a:lnTo>
                <a:lnTo>
                  <a:pt x="1436373" y="1453581"/>
                </a:lnTo>
                <a:lnTo>
                  <a:pt x="0" y="14535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98" r="-598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715898" y="7298420"/>
            <a:ext cx="1229959" cy="1229959"/>
          </a:xfrm>
          <a:custGeom>
            <a:avLst/>
            <a:gdLst/>
            <a:ahLst/>
            <a:cxnLst/>
            <a:rect l="l" t="t" r="r" b="b"/>
            <a:pathLst>
              <a:path w="1229959" h="1229959">
                <a:moveTo>
                  <a:pt x="0" y="0"/>
                </a:moveTo>
                <a:lnTo>
                  <a:pt x="1229959" y="0"/>
                </a:lnTo>
                <a:lnTo>
                  <a:pt x="1229959" y="1229958"/>
                </a:lnTo>
                <a:lnTo>
                  <a:pt x="0" y="1229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611087" y="384866"/>
            <a:ext cx="11540966" cy="1027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49"/>
              </a:lnSpc>
            </a:pPr>
            <a:r>
              <a:rPr lang="en-US" sz="6547" b="1" spc="85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Tecnologías Utilizadas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57904" y="2586705"/>
            <a:ext cx="4433487" cy="77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299"/>
              </a:lnSpc>
            </a:pPr>
            <a:r>
              <a:rPr lang="en-US" sz="4999" b="1" spc="64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FRONT-END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477800" y="2563354"/>
            <a:ext cx="4418489" cy="808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</a:pPr>
            <a:r>
              <a:rPr lang="en-US" sz="5120" b="1" spc="66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BACK-END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93945" y="2212549"/>
            <a:ext cx="4745284" cy="126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64"/>
              </a:lnSpc>
            </a:pPr>
            <a:r>
              <a:rPr lang="en-US" sz="4019" b="1" spc="52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DE PROYECTOS</a:t>
            </a:r>
          </a:p>
        </p:txBody>
      </p:sp>
      <p:sp>
        <p:nvSpPr>
          <p:cNvPr id="22" name="Freeform 22"/>
          <p:cNvSpPr/>
          <p:nvPr/>
        </p:nvSpPr>
        <p:spPr>
          <a:xfrm>
            <a:off x="348811" y="232313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15403146" y="7358437"/>
            <a:ext cx="5769707" cy="4627340"/>
          </a:xfrm>
          <a:custGeom>
            <a:avLst/>
            <a:gdLst/>
            <a:ahLst/>
            <a:cxnLst/>
            <a:rect l="l" t="t" r="r" b="b"/>
            <a:pathLst>
              <a:path w="5769707" h="4627340">
                <a:moveTo>
                  <a:pt x="5769708" y="0"/>
                </a:moveTo>
                <a:lnTo>
                  <a:pt x="0" y="0"/>
                </a:lnTo>
                <a:lnTo>
                  <a:pt x="0" y="4627341"/>
                </a:lnTo>
                <a:lnTo>
                  <a:pt x="5769708" y="4627341"/>
                </a:lnTo>
                <a:lnTo>
                  <a:pt x="57697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02209" y="1760386"/>
            <a:ext cx="14463009" cy="399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876"/>
              </a:lnSpc>
            </a:pPr>
            <a:r>
              <a:rPr lang="en-US" sz="12600" b="1" spc="163">
                <a:solidFill>
                  <a:srgbClr val="F8858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DEMOSTRACIÓN DEL SOFTWARE</a:t>
            </a:r>
          </a:p>
        </p:txBody>
      </p:sp>
      <p:sp>
        <p:nvSpPr>
          <p:cNvPr id="4" name="Freeform 4"/>
          <p:cNvSpPr/>
          <p:nvPr/>
        </p:nvSpPr>
        <p:spPr>
          <a:xfrm rot="2228850">
            <a:off x="14954702" y="-4405645"/>
            <a:ext cx="6640266" cy="6579900"/>
          </a:xfrm>
          <a:custGeom>
            <a:avLst/>
            <a:gdLst/>
            <a:ahLst/>
            <a:cxnLst/>
            <a:rect l="l" t="t" r="r" b="b"/>
            <a:pathLst>
              <a:path w="6640266" h="6579900">
                <a:moveTo>
                  <a:pt x="0" y="0"/>
                </a:moveTo>
                <a:lnTo>
                  <a:pt x="6640266" y="0"/>
                </a:lnTo>
                <a:lnTo>
                  <a:pt x="6640266" y="6579899"/>
                </a:lnTo>
                <a:lnTo>
                  <a:pt x="0" y="6579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726635" y="6661528"/>
            <a:ext cx="6264144" cy="5193545"/>
          </a:xfrm>
          <a:custGeom>
            <a:avLst/>
            <a:gdLst/>
            <a:ahLst/>
            <a:cxnLst/>
            <a:rect l="l" t="t" r="r" b="b"/>
            <a:pathLst>
              <a:path w="6264144" h="5193545">
                <a:moveTo>
                  <a:pt x="0" y="0"/>
                </a:moveTo>
                <a:lnTo>
                  <a:pt x="6264144" y="0"/>
                </a:lnTo>
                <a:lnTo>
                  <a:pt x="6264144" y="5193544"/>
                </a:lnTo>
                <a:lnTo>
                  <a:pt x="0" y="5193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228850">
            <a:off x="1939517" y="9012562"/>
            <a:ext cx="6487809" cy="6428829"/>
          </a:xfrm>
          <a:custGeom>
            <a:avLst/>
            <a:gdLst/>
            <a:ahLst/>
            <a:cxnLst/>
            <a:rect l="l" t="t" r="r" b="b"/>
            <a:pathLst>
              <a:path w="6487809" h="6428829">
                <a:moveTo>
                  <a:pt x="0" y="0"/>
                </a:moveTo>
                <a:lnTo>
                  <a:pt x="6487809" y="0"/>
                </a:lnTo>
                <a:lnTo>
                  <a:pt x="6487809" y="6428829"/>
                </a:lnTo>
                <a:lnTo>
                  <a:pt x="0" y="6428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59917" y="-3040846"/>
            <a:ext cx="5647010" cy="3850301"/>
          </a:xfrm>
          <a:custGeom>
            <a:avLst/>
            <a:gdLst/>
            <a:ahLst/>
            <a:cxnLst/>
            <a:rect l="l" t="t" r="r" b="b"/>
            <a:pathLst>
              <a:path w="5647010" h="3850301">
                <a:moveTo>
                  <a:pt x="0" y="0"/>
                </a:moveTo>
                <a:lnTo>
                  <a:pt x="5647010" y="0"/>
                </a:lnTo>
                <a:lnTo>
                  <a:pt x="5647010" y="3850301"/>
                </a:lnTo>
                <a:lnTo>
                  <a:pt x="0" y="3850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7838" y="-1562199"/>
            <a:ext cx="3261331" cy="4147797"/>
          </a:xfrm>
          <a:custGeom>
            <a:avLst/>
            <a:gdLst/>
            <a:ahLst/>
            <a:cxnLst/>
            <a:rect l="l" t="t" r="r" b="b"/>
            <a:pathLst>
              <a:path w="3261331" h="4147797">
                <a:moveTo>
                  <a:pt x="0" y="0"/>
                </a:moveTo>
                <a:lnTo>
                  <a:pt x="3261331" y="0"/>
                </a:lnTo>
                <a:lnTo>
                  <a:pt x="3261331" y="4147797"/>
                </a:lnTo>
                <a:lnTo>
                  <a:pt x="0" y="4147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18208" y="9258300"/>
            <a:ext cx="5647010" cy="3850301"/>
          </a:xfrm>
          <a:custGeom>
            <a:avLst/>
            <a:gdLst/>
            <a:ahLst/>
            <a:cxnLst/>
            <a:rect l="l" t="t" r="r" b="b"/>
            <a:pathLst>
              <a:path w="5647010" h="3850301">
                <a:moveTo>
                  <a:pt x="0" y="0"/>
                </a:moveTo>
                <a:lnTo>
                  <a:pt x="5647010" y="0"/>
                </a:lnTo>
                <a:lnTo>
                  <a:pt x="5647010" y="3850301"/>
                </a:lnTo>
                <a:lnTo>
                  <a:pt x="0" y="38503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0335768" y="-2831969"/>
            <a:ext cx="4540395" cy="3641425"/>
          </a:xfrm>
          <a:custGeom>
            <a:avLst/>
            <a:gdLst/>
            <a:ahLst/>
            <a:cxnLst/>
            <a:rect l="l" t="t" r="r" b="b"/>
            <a:pathLst>
              <a:path w="4540395" h="3641425">
                <a:moveTo>
                  <a:pt x="4540395" y="0"/>
                </a:moveTo>
                <a:lnTo>
                  <a:pt x="0" y="0"/>
                </a:lnTo>
                <a:lnTo>
                  <a:pt x="0" y="3641424"/>
                </a:lnTo>
                <a:lnTo>
                  <a:pt x="4540395" y="3641424"/>
                </a:lnTo>
                <a:lnTo>
                  <a:pt x="454039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7544" y="8903868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2025" y="8812335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086865" y="5917656"/>
            <a:ext cx="13201135" cy="4369344"/>
          </a:xfrm>
          <a:custGeom>
            <a:avLst/>
            <a:gdLst/>
            <a:ahLst/>
            <a:cxnLst/>
            <a:rect l="l" t="t" r="r" b="b"/>
            <a:pathLst>
              <a:path w="13201135" h="4369344">
                <a:moveTo>
                  <a:pt x="0" y="0"/>
                </a:moveTo>
                <a:lnTo>
                  <a:pt x="13201135" y="0"/>
                </a:lnTo>
                <a:lnTo>
                  <a:pt x="13201135" y="4369344"/>
                </a:lnTo>
                <a:lnTo>
                  <a:pt x="0" y="436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23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418397"/>
            <a:ext cx="12980446" cy="4491525"/>
          </a:xfrm>
          <a:custGeom>
            <a:avLst/>
            <a:gdLst/>
            <a:ahLst/>
            <a:cxnLst/>
            <a:rect l="l" t="t" r="r" b="b"/>
            <a:pathLst>
              <a:path w="12980446" h="4491525">
                <a:moveTo>
                  <a:pt x="0" y="0"/>
                </a:moveTo>
                <a:lnTo>
                  <a:pt x="12980446" y="0"/>
                </a:lnTo>
                <a:lnTo>
                  <a:pt x="12980446" y="4491525"/>
                </a:lnTo>
                <a:lnTo>
                  <a:pt x="0" y="4491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1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84146" y="93345"/>
            <a:ext cx="18672138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</a:pPr>
            <a:r>
              <a:rPr lang="en-US" sz="6000" b="1" spc="78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 Obtenidos - Análisis de Código</a:t>
            </a:r>
          </a:p>
        </p:txBody>
      </p:sp>
    </p:spTree>
  </p:cSld>
  <p:clrMapOvr>
    <a:masterClrMapping/>
  </p:clrMapOvr>
  <p:transition spd="med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6162" y="202459"/>
            <a:ext cx="11750777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</a:pPr>
            <a:r>
              <a:rPr lang="en-US" sz="6000" b="1" spc="78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de Resultados - SonarQube</a:t>
            </a:r>
          </a:p>
        </p:txBody>
      </p:sp>
      <p:sp>
        <p:nvSpPr>
          <p:cNvPr id="3" name="Freeform 3"/>
          <p:cNvSpPr/>
          <p:nvPr/>
        </p:nvSpPr>
        <p:spPr>
          <a:xfrm>
            <a:off x="512025" y="8812335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26" y="1971685"/>
            <a:ext cx="5133013" cy="604864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96399" y="7471190"/>
            <a:ext cx="1619526" cy="63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3"/>
              </a:lnSpc>
              <a:spcBef>
                <a:spcPct val="0"/>
              </a:spcBef>
            </a:pPr>
            <a:r>
              <a:rPr lang="en-US" sz="4089" b="1" spc="5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Antes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224126"/>
            <a:ext cx="5443794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000" b="1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Total: 85 análisis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38108" y="7471190"/>
            <a:ext cx="2398015" cy="63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3"/>
              </a:lnSpc>
              <a:spcBef>
                <a:spcPct val="0"/>
              </a:spcBef>
            </a:pPr>
            <a:r>
              <a:rPr lang="en-US" sz="4089" b="1" spc="5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Después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31080" y="8224126"/>
            <a:ext cx="5443794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000" b="1" spc="3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Total: 92 análisis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78110" y="2573054"/>
            <a:ext cx="3357660" cy="100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4"/>
              </a:lnSpc>
              <a:spcBef>
                <a:spcPct val="0"/>
              </a:spcBef>
            </a:pPr>
            <a:r>
              <a:rPr lang="en-US" sz="6384" b="1" spc="8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66304" y="3952986"/>
            <a:ext cx="5261293" cy="1754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0"/>
              </a:lnSpc>
              <a:spcBef>
                <a:spcPct val="0"/>
              </a:spcBef>
            </a:pPr>
            <a:r>
              <a:rPr lang="en-US" sz="11032" b="1" spc="143">
                <a:solidFill>
                  <a:srgbClr val="FF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+8.24%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0178" y="5742024"/>
            <a:ext cx="3973523" cy="30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  <a:spcBef>
                <a:spcPct val="0"/>
              </a:spcBef>
            </a:pPr>
            <a:r>
              <a:rPr lang="en-US" sz="1971" b="1" spc="2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de Análisis Encontrados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586" y="1843896"/>
            <a:ext cx="5133013" cy="6048641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2025" y="8812335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78627" y="2569392"/>
            <a:ext cx="8765090" cy="5248098"/>
          </a:xfrm>
          <a:custGeom>
            <a:avLst/>
            <a:gdLst/>
            <a:ahLst/>
            <a:cxnLst/>
            <a:rect l="l" t="t" r="r" b="b"/>
            <a:pathLst>
              <a:path w="8765090" h="5248098">
                <a:moveTo>
                  <a:pt x="0" y="0"/>
                </a:moveTo>
                <a:lnTo>
                  <a:pt x="8765090" y="0"/>
                </a:lnTo>
                <a:lnTo>
                  <a:pt x="8765090" y="5248098"/>
                </a:lnTo>
                <a:lnTo>
                  <a:pt x="0" y="524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2093" y="2519451"/>
            <a:ext cx="8931907" cy="5347980"/>
          </a:xfrm>
          <a:custGeom>
            <a:avLst/>
            <a:gdLst/>
            <a:ahLst/>
            <a:cxnLst/>
            <a:rect l="l" t="t" r="r" b="b"/>
            <a:pathLst>
              <a:path w="8931907" h="5347980">
                <a:moveTo>
                  <a:pt x="0" y="0"/>
                </a:moveTo>
                <a:lnTo>
                  <a:pt x="8931907" y="0"/>
                </a:lnTo>
                <a:lnTo>
                  <a:pt x="8931907" y="5347980"/>
                </a:lnTo>
                <a:lnTo>
                  <a:pt x="0" y="5347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2093" y="256744"/>
            <a:ext cx="18821422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</a:pPr>
            <a:r>
              <a:rPr lang="en-US" sz="6000" b="1" spc="78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 Obtenidos - Pruebas de Vulnerabilidad</a:t>
            </a:r>
          </a:p>
        </p:txBody>
      </p:sp>
    </p:spTree>
  </p:cSld>
  <p:clrMapOvr>
    <a:masterClrMapping/>
  </p:clrMapOvr>
  <p:transition spd="med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6162" y="202459"/>
            <a:ext cx="11750777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</a:pPr>
            <a:r>
              <a:rPr lang="en-US" sz="6000" b="1" spc="78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de Resultados - Pruebas ZAP</a:t>
            </a:r>
          </a:p>
        </p:txBody>
      </p:sp>
      <p:sp>
        <p:nvSpPr>
          <p:cNvPr id="3" name="Freeform 3"/>
          <p:cNvSpPr/>
          <p:nvPr/>
        </p:nvSpPr>
        <p:spPr>
          <a:xfrm>
            <a:off x="512025" y="8812335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223" y="2130971"/>
            <a:ext cx="6556182" cy="538265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96399" y="7471190"/>
            <a:ext cx="1619526" cy="63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3"/>
              </a:lnSpc>
              <a:spcBef>
                <a:spcPct val="0"/>
              </a:spcBef>
            </a:pPr>
            <a:r>
              <a:rPr lang="en-US" sz="4089" b="1" spc="53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Antes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793" y="2110100"/>
            <a:ext cx="6806623" cy="560640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8224126"/>
            <a:ext cx="5443794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000" b="1" spc="39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Total: 16 errores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738108" y="7471190"/>
            <a:ext cx="2398015" cy="63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3"/>
              </a:lnSpc>
              <a:spcBef>
                <a:spcPct val="0"/>
              </a:spcBef>
            </a:pPr>
            <a:r>
              <a:rPr lang="en-US" sz="4089" b="1" spc="53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Después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31080" y="8224126"/>
            <a:ext cx="5443794" cy="462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3000" b="1" spc="39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Total: 8 errores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78110" y="2483672"/>
            <a:ext cx="3357660" cy="100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4"/>
              </a:lnSpc>
              <a:spcBef>
                <a:spcPct val="0"/>
              </a:spcBef>
            </a:pPr>
            <a:r>
              <a:rPr lang="en-US" sz="6384" b="1" spc="82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48599" y="3851389"/>
            <a:ext cx="3988600" cy="190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86"/>
              </a:lnSpc>
              <a:spcBef>
                <a:spcPct val="0"/>
              </a:spcBef>
            </a:pPr>
            <a:r>
              <a:rPr lang="en-US" sz="12131" b="1" spc="157">
                <a:solidFill>
                  <a:srgbClr val="9ABB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-50%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704105" y="5959164"/>
            <a:ext cx="3905670" cy="307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83"/>
              </a:lnSpc>
              <a:spcBef>
                <a:spcPct val="0"/>
              </a:spcBef>
            </a:pPr>
            <a:r>
              <a:rPr lang="en-US" sz="1971" b="1" spc="25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Total de Errores Encontrados</a:t>
            </a:r>
          </a:p>
        </p:txBody>
      </p:sp>
    </p:spTree>
  </p:cSld>
  <p:clrMapOvr>
    <a:masterClrMapping/>
  </p:clrMapOvr>
  <p:transition spd="med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2025" y="8812335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87565" y="2312658"/>
            <a:ext cx="13242271" cy="7763281"/>
          </a:xfrm>
          <a:custGeom>
            <a:avLst/>
            <a:gdLst/>
            <a:ahLst/>
            <a:cxnLst/>
            <a:rect l="l" t="t" r="r" b="b"/>
            <a:pathLst>
              <a:path w="13242271" h="7763281">
                <a:moveTo>
                  <a:pt x="0" y="0"/>
                </a:moveTo>
                <a:lnTo>
                  <a:pt x="13242270" y="0"/>
                </a:lnTo>
                <a:lnTo>
                  <a:pt x="13242270" y="7763281"/>
                </a:lnTo>
                <a:lnTo>
                  <a:pt x="0" y="77632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2093" y="256744"/>
            <a:ext cx="18075907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</a:pPr>
            <a:r>
              <a:rPr lang="en-US" sz="6000" b="1" spc="78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Resultados Obtenidos - Pruebas de Carga y Estrés</a:t>
            </a:r>
          </a:p>
        </p:txBody>
      </p:sp>
    </p:spTree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3977877"/>
            <a:ext cx="8485287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Integrantes del Proyecto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-4221669" y="6083691"/>
            <a:ext cx="7261048" cy="6020069"/>
          </a:xfrm>
          <a:custGeom>
            <a:avLst/>
            <a:gdLst/>
            <a:ahLst/>
            <a:cxnLst/>
            <a:rect l="l" t="t" r="r" b="b"/>
            <a:pathLst>
              <a:path w="7261048" h="6020069">
                <a:moveTo>
                  <a:pt x="0" y="0"/>
                </a:moveTo>
                <a:lnTo>
                  <a:pt x="7261048" y="0"/>
                </a:lnTo>
                <a:lnTo>
                  <a:pt x="7261048" y="6020069"/>
                </a:lnTo>
                <a:lnTo>
                  <a:pt x="0" y="6020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8850">
            <a:off x="14426344" y="-3558084"/>
            <a:ext cx="7298103" cy="7231756"/>
          </a:xfrm>
          <a:custGeom>
            <a:avLst/>
            <a:gdLst/>
            <a:ahLst/>
            <a:cxnLst/>
            <a:rect l="l" t="t" r="r" b="b"/>
            <a:pathLst>
              <a:path w="7298103" h="7231756">
                <a:moveTo>
                  <a:pt x="0" y="0"/>
                </a:moveTo>
                <a:lnTo>
                  <a:pt x="7298103" y="0"/>
                </a:lnTo>
                <a:lnTo>
                  <a:pt x="7298103" y="7231756"/>
                </a:lnTo>
                <a:lnTo>
                  <a:pt x="0" y="7231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548610" y="1160674"/>
            <a:ext cx="8948156" cy="2159966"/>
          </a:xfrm>
          <a:custGeom>
            <a:avLst/>
            <a:gdLst/>
            <a:ahLst/>
            <a:cxnLst/>
            <a:rect l="l" t="t" r="r" b="b"/>
            <a:pathLst>
              <a:path w="8948156" h="2159966">
                <a:moveTo>
                  <a:pt x="0" y="0"/>
                </a:moveTo>
                <a:lnTo>
                  <a:pt x="8948156" y="0"/>
                </a:lnTo>
                <a:lnTo>
                  <a:pt x="8948156" y="2159966"/>
                </a:lnTo>
                <a:lnTo>
                  <a:pt x="0" y="21599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48610" y="4034856"/>
            <a:ext cx="8948156" cy="2159966"/>
          </a:xfrm>
          <a:custGeom>
            <a:avLst/>
            <a:gdLst/>
            <a:ahLst/>
            <a:cxnLst/>
            <a:rect l="l" t="t" r="r" b="b"/>
            <a:pathLst>
              <a:path w="8948156" h="2159966">
                <a:moveTo>
                  <a:pt x="0" y="0"/>
                </a:moveTo>
                <a:lnTo>
                  <a:pt x="8948156" y="0"/>
                </a:lnTo>
                <a:lnTo>
                  <a:pt x="8948156" y="2159967"/>
                </a:lnTo>
                <a:lnTo>
                  <a:pt x="0" y="2159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48610" y="6775676"/>
            <a:ext cx="8948156" cy="2159966"/>
          </a:xfrm>
          <a:custGeom>
            <a:avLst/>
            <a:gdLst/>
            <a:ahLst/>
            <a:cxnLst/>
            <a:rect l="l" t="t" r="r" b="b"/>
            <a:pathLst>
              <a:path w="8948156" h="2159966">
                <a:moveTo>
                  <a:pt x="0" y="0"/>
                </a:moveTo>
                <a:lnTo>
                  <a:pt x="8948156" y="0"/>
                </a:lnTo>
                <a:lnTo>
                  <a:pt x="8948156" y="2159967"/>
                </a:lnTo>
                <a:lnTo>
                  <a:pt x="0" y="21599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826297" y="1604711"/>
            <a:ext cx="8548883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Fabián Espinoza​</a:t>
            </a:r>
          </a:p>
          <a:p>
            <a:pPr marL="474979" lvl="1" indent="-237490" algn="l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</a:t>
            </a:r>
            <a:r>
              <a:rPr lang="en-US" sz="21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esarrollador / QA​</a:t>
            </a:r>
          </a:p>
          <a:p>
            <a:pPr marL="474979" lvl="1" indent="-237490" algn="l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Desarrollo Back-End – Análisis de Calidad de Software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26297" y="4370070"/>
            <a:ext cx="8155316" cy="150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Bastián Lagos​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</a:t>
            </a:r>
            <a:r>
              <a:rPr lang="en-US" sz="21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esarrollador / Arquitecto de Software​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Desarrollo Front-End – Documenta</a:t>
            </a:r>
            <a:r>
              <a:rPr lang="en-US" sz="2199" b="1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ción del Proyecto​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14227" y="7110890"/>
            <a:ext cx="8155316" cy="150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Brandon Vidal​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</a:t>
            </a:r>
            <a:r>
              <a:rPr lang="en-US" sz="21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esarrollador / Jefe de Proyecto​</a:t>
            </a:r>
          </a:p>
          <a:p>
            <a:pPr marL="474979" lvl="1" indent="-237490" algn="just">
              <a:lnSpc>
                <a:spcPts val="3079"/>
              </a:lnSpc>
              <a:buFont typeface="Arial"/>
              <a:buChar char="•"/>
            </a:pPr>
            <a:r>
              <a:rPr lang="en-US" sz="2199" b="1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Desarrollo Front-End – Documentación del Proyecto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endParaRPr lang="en-US" sz="2199" b="1">
              <a:solidFill>
                <a:srgbClr val="00000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78511" y="9093725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6162" y="202459"/>
            <a:ext cx="11750777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</a:pPr>
            <a:r>
              <a:rPr lang="en-US" sz="6000" b="1" spc="78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de Resultados - Pruebas de Carga y Estrés</a:t>
            </a:r>
          </a:p>
        </p:txBody>
      </p:sp>
      <p:sp>
        <p:nvSpPr>
          <p:cNvPr id="3" name="Freeform 3"/>
          <p:cNvSpPr/>
          <p:nvPr/>
        </p:nvSpPr>
        <p:spPr>
          <a:xfrm>
            <a:off x="512025" y="8812335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2711177"/>
            <a:ext cx="7501194" cy="128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3"/>
              </a:lnSpc>
              <a:spcBef>
                <a:spcPct val="0"/>
              </a:spcBef>
            </a:pPr>
            <a:r>
              <a:rPr lang="en-US" sz="4089" b="1" spc="53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Input: Número de Personas en Thread Group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84417" y="4710400"/>
            <a:ext cx="5443794" cy="190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45"/>
              </a:lnSpc>
              <a:spcBef>
                <a:spcPct val="0"/>
              </a:spcBef>
            </a:pPr>
            <a:r>
              <a:rPr lang="en-US" sz="12099" b="1" spc="157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5000*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80696" y="2832174"/>
            <a:ext cx="4375309" cy="1008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8"/>
              </a:lnSpc>
              <a:spcBef>
                <a:spcPct val="0"/>
              </a:spcBef>
            </a:pPr>
            <a:r>
              <a:rPr lang="en-US" sz="6380" b="1" spc="82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Resultado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46453" y="4710400"/>
            <a:ext cx="5443794" cy="190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45"/>
              </a:lnSpc>
              <a:spcBef>
                <a:spcPct val="0"/>
              </a:spcBef>
            </a:pPr>
            <a:r>
              <a:rPr lang="en-US" sz="12099" b="1" spc="157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4970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78110" y="2837900"/>
            <a:ext cx="3357660" cy="1002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4"/>
              </a:lnSpc>
              <a:spcBef>
                <a:spcPct val="0"/>
              </a:spcBef>
            </a:pPr>
            <a:r>
              <a:rPr lang="en-US" sz="6384" b="1" spc="82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23620" y="4561367"/>
            <a:ext cx="4866640" cy="1908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46"/>
              </a:lnSpc>
              <a:spcBef>
                <a:spcPct val="0"/>
              </a:spcBef>
            </a:pPr>
            <a:r>
              <a:rPr lang="en-US" sz="12100" b="1" spc="157">
                <a:solidFill>
                  <a:srgbClr val="9ABB5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99.4%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01849" y="9685215"/>
            <a:ext cx="11221925" cy="38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09"/>
              </a:lnSpc>
              <a:spcBef>
                <a:spcPct val="0"/>
              </a:spcBef>
            </a:pPr>
            <a:r>
              <a:rPr lang="en-US" sz="2467" b="1" spc="32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*: Número de personas fue decidido por el equipo. Caso hipotético.</a:t>
            </a:r>
          </a:p>
        </p:txBody>
      </p:sp>
    </p:spTree>
  </p:cSld>
  <p:clrMapOvr>
    <a:masterClrMapping/>
  </p:clrMapOvr>
  <p:transition spd="med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06162" y="202459"/>
            <a:ext cx="11750777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</a:pPr>
            <a:r>
              <a:rPr lang="en-US" sz="6000" b="1" spc="78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 de Resultados - Pruebas de Automatización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37055" y="2169895"/>
            <a:ext cx="3176746" cy="30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000" b="1" spc="26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(Pruebas realizadas en)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3" y="1978404"/>
            <a:ext cx="9095476" cy="859511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233867" y="3195835"/>
            <a:ext cx="3194978" cy="80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6"/>
              </a:lnSpc>
              <a:spcBef>
                <a:spcPct val="0"/>
              </a:spcBef>
            </a:pPr>
            <a:r>
              <a:rPr lang="en-US" sz="5124" b="1" spc="66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Desglose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74712" y="4284360"/>
            <a:ext cx="8913288" cy="98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090" b="1" spc="40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1:</a:t>
            </a:r>
          </a:p>
          <a:p>
            <a:pPr marL="667173" lvl="1" indent="-333586" algn="ctr">
              <a:lnSpc>
                <a:spcPts val="3893"/>
              </a:lnSpc>
              <a:buFont typeface="Arial"/>
              <a:buChar char="•"/>
            </a:pPr>
            <a:r>
              <a:rPr lang="en-US" sz="3090" b="1" spc="40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Pruebas de Inicio de Sesión y Registro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74712" y="5772388"/>
            <a:ext cx="8913288" cy="98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090" b="1" spc="40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2:</a:t>
            </a:r>
          </a:p>
          <a:p>
            <a:pPr marL="667173" lvl="1" indent="-333586" algn="ctr">
              <a:lnSpc>
                <a:spcPts val="3893"/>
              </a:lnSpc>
              <a:buFont typeface="Arial"/>
              <a:buChar char="•"/>
            </a:pPr>
            <a:r>
              <a:rPr lang="en-US" sz="3090" b="1" spc="40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Pruebas con Portal de Apoderado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74712" y="7255787"/>
            <a:ext cx="8913288" cy="988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3"/>
              </a:lnSpc>
            </a:pPr>
            <a:r>
              <a:rPr lang="en-US" sz="3090" b="1" spc="40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3:</a:t>
            </a:r>
          </a:p>
          <a:p>
            <a:pPr marL="667173" lvl="1" indent="-333586" algn="ctr">
              <a:lnSpc>
                <a:spcPts val="3893"/>
              </a:lnSpc>
              <a:buFont typeface="Arial"/>
              <a:buChar char="•"/>
            </a:pPr>
            <a:r>
              <a:rPr lang="en-US" sz="3090" b="1" spc="40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Pruebas con Portal de Parvularia</a:t>
            </a:r>
          </a:p>
        </p:txBody>
      </p:sp>
    </p:spTree>
  </p:cSld>
  <p:clrMapOvr>
    <a:masterClrMapping/>
  </p:clrMapOvr>
  <p:transition spd="med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82725" y="9056618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3" y="0"/>
                </a:lnTo>
                <a:lnTo>
                  <a:pt x="3964133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4428" y="438511"/>
            <a:ext cx="16770581" cy="87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74"/>
              </a:lnSpc>
            </a:pPr>
            <a:r>
              <a:rPr lang="en-US" sz="5535" b="1" spc="7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Impedimentos y Retrospectivas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05778" y="1931998"/>
            <a:ext cx="13475142" cy="372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</a:pPr>
            <a:r>
              <a:rPr lang="en-US" sz="3490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Impedimentos:</a:t>
            </a:r>
          </a:p>
          <a:p>
            <a:pPr marL="753583" lvl="1" indent="-376791" algn="just">
              <a:lnSpc>
                <a:spcPts val="4886"/>
              </a:lnSpc>
              <a:spcBef>
                <a:spcPct val="0"/>
              </a:spcBef>
              <a:buFont typeface="Arial"/>
              <a:buChar char="•"/>
            </a:pPr>
            <a:r>
              <a:rPr lang="en-US" sz="3490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Problemas en la integración del sistema de notificaciones</a:t>
            </a:r>
          </a:p>
          <a:p>
            <a:pPr marL="753583" lvl="1" indent="-376791" algn="just">
              <a:lnSpc>
                <a:spcPts val="4886"/>
              </a:lnSpc>
              <a:spcBef>
                <a:spcPct val="0"/>
              </a:spcBef>
              <a:buFont typeface="Arial"/>
              <a:buChar char="•"/>
            </a:pPr>
            <a:r>
              <a:rPr lang="en-US" sz="3490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Retrasos en la entrega de algunos módulos por problemas técnicos</a:t>
            </a:r>
          </a:p>
          <a:p>
            <a:pPr algn="just">
              <a:lnSpc>
                <a:spcPts val="4886"/>
              </a:lnSpc>
              <a:spcBef>
                <a:spcPct val="0"/>
              </a:spcBef>
            </a:pPr>
            <a:endParaRPr lang="en-US" sz="3490" b="1">
              <a:solidFill>
                <a:srgbClr val="FFFAE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205778" y="5417443"/>
            <a:ext cx="13725072" cy="3138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Retrospectivas:</a:t>
            </a:r>
          </a:p>
          <a:p>
            <a:pPr marL="766295" lvl="1" indent="-383148" algn="just">
              <a:lnSpc>
                <a:spcPts val="4969"/>
              </a:lnSpc>
              <a:buFont typeface="Arial"/>
              <a:buChar char="•"/>
            </a:pPr>
            <a:r>
              <a:rPr lang="en-US" sz="3549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 que funcionó: Buen trabajo en equipo y uso eficaz de Jira para gestión</a:t>
            </a:r>
          </a:p>
          <a:p>
            <a:pPr marL="766295" lvl="1" indent="-383148" algn="just">
              <a:lnSpc>
                <a:spcPts val="4969"/>
              </a:lnSpc>
              <a:buFont typeface="Arial"/>
              <a:buChar char="•"/>
            </a:pPr>
            <a:r>
              <a:rPr lang="en-US" sz="3549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Por mejorar: Optimizar la planificación para evitar futuros retrasos y asignar prioridades más claras</a:t>
            </a:r>
          </a:p>
        </p:txBody>
      </p:sp>
      <p:sp>
        <p:nvSpPr>
          <p:cNvPr id="6" name="Freeform 6"/>
          <p:cNvSpPr/>
          <p:nvPr/>
        </p:nvSpPr>
        <p:spPr>
          <a:xfrm rot="-5400000">
            <a:off x="-3753778" y="7181266"/>
            <a:ext cx="6264144" cy="5193545"/>
          </a:xfrm>
          <a:custGeom>
            <a:avLst/>
            <a:gdLst/>
            <a:ahLst/>
            <a:cxnLst/>
            <a:rect l="l" t="t" r="r" b="b"/>
            <a:pathLst>
              <a:path w="6264144" h="5193545">
                <a:moveTo>
                  <a:pt x="0" y="0"/>
                </a:moveTo>
                <a:lnTo>
                  <a:pt x="6264144" y="0"/>
                </a:lnTo>
                <a:lnTo>
                  <a:pt x="6264144" y="5193545"/>
                </a:lnTo>
                <a:lnTo>
                  <a:pt x="0" y="51935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228850">
            <a:off x="14723844" y="-3422708"/>
            <a:ext cx="6487809" cy="6428829"/>
          </a:xfrm>
          <a:custGeom>
            <a:avLst/>
            <a:gdLst/>
            <a:ahLst/>
            <a:cxnLst/>
            <a:rect l="l" t="t" r="r" b="b"/>
            <a:pathLst>
              <a:path w="6487809" h="6428829">
                <a:moveTo>
                  <a:pt x="0" y="0"/>
                </a:moveTo>
                <a:lnTo>
                  <a:pt x="6487809" y="0"/>
                </a:lnTo>
                <a:lnTo>
                  <a:pt x="6487809" y="6428829"/>
                </a:lnTo>
                <a:lnTo>
                  <a:pt x="0" y="64288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2220" y="216061"/>
            <a:ext cx="14009590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59"/>
              </a:lnSpc>
            </a:pPr>
            <a:r>
              <a:rPr lang="en-US" sz="6000" b="1" spc="78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Obstáculos Presentados Durante el Desarrollo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-3726635" y="6882698"/>
            <a:ext cx="6264144" cy="5193545"/>
          </a:xfrm>
          <a:custGeom>
            <a:avLst/>
            <a:gdLst/>
            <a:ahLst/>
            <a:cxnLst/>
            <a:rect l="l" t="t" r="r" b="b"/>
            <a:pathLst>
              <a:path w="6264144" h="5193545">
                <a:moveTo>
                  <a:pt x="0" y="0"/>
                </a:moveTo>
                <a:lnTo>
                  <a:pt x="6264144" y="0"/>
                </a:lnTo>
                <a:lnTo>
                  <a:pt x="6264144" y="5193544"/>
                </a:lnTo>
                <a:lnTo>
                  <a:pt x="0" y="5193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228850">
            <a:off x="14750987" y="-3721276"/>
            <a:ext cx="6487809" cy="6428829"/>
          </a:xfrm>
          <a:custGeom>
            <a:avLst/>
            <a:gdLst/>
            <a:ahLst/>
            <a:cxnLst/>
            <a:rect l="l" t="t" r="r" b="b"/>
            <a:pathLst>
              <a:path w="6487809" h="6428829">
                <a:moveTo>
                  <a:pt x="0" y="0"/>
                </a:moveTo>
                <a:lnTo>
                  <a:pt x="6487808" y="0"/>
                </a:lnTo>
                <a:lnTo>
                  <a:pt x="6487808" y="6428828"/>
                </a:lnTo>
                <a:lnTo>
                  <a:pt x="0" y="64288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8511" y="9093725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749537" y="3789841"/>
            <a:ext cx="7245354" cy="3617553"/>
          </a:xfrm>
          <a:custGeom>
            <a:avLst/>
            <a:gdLst/>
            <a:ahLst/>
            <a:cxnLst/>
            <a:rect l="l" t="t" r="r" b="b"/>
            <a:pathLst>
              <a:path w="7245354" h="3617553">
                <a:moveTo>
                  <a:pt x="0" y="0"/>
                </a:moveTo>
                <a:lnTo>
                  <a:pt x="7245354" y="0"/>
                </a:lnTo>
                <a:lnTo>
                  <a:pt x="7245354" y="3617552"/>
                </a:lnTo>
                <a:lnTo>
                  <a:pt x="0" y="36175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5151" y="4074934"/>
            <a:ext cx="9905842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Mala conexión a Internet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Acotado tiempo de desarrollo del proyecto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 b="1">
                <a:solidFill>
                  <a:srgbClr val="FFFFFF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Limitaciones de materiales de trabajo </a:t>
            </a:r>
          </a:p>
          <a:p>
            <a:pPr algn="l">
              <a:lnSpc>
                <a:spcPts val="4759"/>
              </a:lnSpc>
            </a:pPr>
            <a:endParaRPr lang="en-US" sz="3399" b="1">
              <a:solidFill>
                <a:srgbClr val="FFFFFF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 </a:t>
            </a:r>
          </a:p>
        </p:txBody>
      </p:sp>
    </p:spTree>
  </p:cSld>
  <p:clrMapOvr>
    <a:masterClrMapping/>
  </p:clrMapOvr>
  <p:transition spd="med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15403146" y="7358437"/>
            <a:ext cx="5769707" cy="4627340"/>
          </a:xfrm>
          <a:custGeom>
            <a:avLst/>
            <a:gdLst/>
            <a:ahLst/>
            <a:cxnLst/>
            <a:rect l="l" t="t" r="r" b="b"/>
            <a:pathLst>
              <a:path w="5769707" h="4627340">
                <a:moveTo>
                  <a:pt x="5769708" y="0"/>
                </a:moveTo>
                <a:lnTo>
                  <a:pt x="0" y="0"/>
                </a:lnTo>
                <a:lnTo>
                  <a:pt x="0" y="4627341"/>
                </a:lnTo>
                <a:lnTo>
                  <a:pt x="5769708" y="4627341"/>
                </a:lnTo>
                <a:lnTo>
                  <a:pt x="57697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3165" y="5275829"/>
            <a:ext cx="18288000" cy="1653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290"/>
              </a:lnSpc>
            </a:pPr>
            <a:r>
              <a:rPr lang="en-US" sz="10548" b="1" spc="137">
                <a:solidFill>
                  <a:srgbClr val="F8858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¡MUCHAS GRACIAS!</a:t>
            </a:r>
          </a:p>
        </p:txBody>
      </p:sp>
      <p:sp>
        <p:nvSpPr>
          <p:cNvPr id="4" name="Freeform 4"/>
          <p:cNvSpPr/>
          <p:nvPr/>
        </p:nvSpPr>
        <p:spPr>
          <a:xfrm rot="2228850">
            <a:off x="14954702" y="-4405645"/>
            <a:ext cx="6640266" cy="6579900"/>
          </a:xfrm>
          <a:custGeom>
            <a:avLst/>
            <a:gdLst/>
            <a:ahLst/>
            <a:cxnLst/>
            <a:rect l="l" t="t" r="r" b="b"/>
            <a:pathLst>
              <a:path w="6640266" h="6579900">
                <a:moveTo>
                  <a:pt x="0" y="0"/>
                </a:moveTo>
                <a:lnTo>
                  <a:pt x="6640266" y="0"/>
                </a:lnTo>
                <a:lnTo>
                  <a:pt x="6640266" y="6579899"/>
                </a:lnTo>
                <a:lnTo>
                  <a:pt x="0" y="6579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726635" y="6661528"/>
            <a:ext cx="6264144" cy="5193545"/>
          </a:xfrm>
          <a:custGeom>
            <a:avLst/>
            <a:gdLst/>
            <a:ahLst/>
            <a:cxnLst/>
            <a:rect l="l" t="t" r="r" b="b"/>
            <a:pathLst>
              <a:path w="6264144" h="5193545">
                <a:moveTo>
                  <a:pt x="0" y="0"/>
                </a:moveTo>
                <a:lnTo>
                  <a:pt x="6264144" y="0"/>
                </a:lnTo>
                <a:lnTo>
                  <a:pt x="6264144" y="5193544"/>
                </a:lnTo>
                <a:lnTo>
                  <a:pt x="0" y="5193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228850">
            <a:off x="1939517" y="9012562"/>
            <a:ext cx="6487809" cy="6428829"/>
          </a:xfrm>
          <a:custGeom>
            <a:avLst/>
            <a:gdLst/>
            <a:ahLst/>
            <a:cxnLst/>
            <a:rect l="l" t="t" r="r" b="b"/>
            <a:pathLst>
              <a:path w="6487809" h="6428829">
                <a:moveTo>
                  <a:pt x="0" y="0"/>
                </a:moveTo>
                <a:lnTo>
                  <a:pt x="6487809" y="0"/>
                </a:lnTo>
                <a:lnTo>
                  <a:pt x="6487809" y="6428829"/>
                </a:lnTo>
                <a:lnTo>
                  <a:pt x="0" y="64288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59917" y="-3040846"/>
            <a:ext cx="5647010" cy="3850301"/>
          </a:xfrm>
          <a:custGeom>
            <a:avLst/>
            <a:gdLst/>
            <a:ahLst/>
            <a:cxnLst/>
            <a:rect l="l" t="t" r="r" b="b"/>
            <a:pathLst>
              <a:path w="5647010" h="3850301">
                <a:moveTo>
                  <a:pt x="0" y="0"/>
                </a:moveTo>
                <a:lnTo>
                  <a:pt x="5647010" y="0"/>
                </a:lnTo>
                <a:lnTo>
                  <a:pt x="5647010" y="3850301"/>
                </a:lnTo>
                <a:lnTo>
                  <a:pt x="0" y="3850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7838" y="-1562199"/>
            <a:ext cx="3261331" cy="4147797"/>
          </a:xfrm>
          <a:custGeom>
            <a:avLst/>
            <a:gdLst/>
            <a:ahLst/>
            <a:cxnLst/>
            <a:rect l="l" t="t" r="r" b="b"/>
            <a:pathLst>
              <a:path w="3261331" h="4147797">
                <a:moveTo>
                  <a:pt x="0" y="0"/>
                </a:moveTo>
                <a:lnTo>
                  <a:pt x="3261331" y="0"/>
                </a:lnTo>
                <a:lnTo>
                  <a:pt x="3261331" y="4147797"/>
                </a:lnTo>
                <a:lnTo>
                  <a:pt x="0" y="4147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18208" y="9258300"/>
            <a:ext cx="5647010" cy="3850301"/>
          </a:xfrm>
          <a:custGeom>
            <a:avLst/>
            <a:gdLst/>
            <a:ahLst/>
            <a:cxnLst/>
            <a:rect l="l" t="t" r="r" b="b"/>
            <a:pathLst>
              <a:path w="5647010" h="3850301">
                <a:moveTo>
                  <a:pt x="0" y="0"/>
                </a:moveTo>
                <a:lnTo>
                  <a:pt x="5647010" y="0"/>
                </a:lnTo>
                <a:lnTo>
                  <a:pt x="5647010" y="3850301"/>
                </a:lnTo>
                <a:lnTo>
                  <a:pt x="0" y="38503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0335768" y="-2831969"/>
            <a:ext cx="4540395" cy="3641425"/>
          </a:xfrm>
          <a:custGeom>
            <a:avLst/>
            <a:gdLst/>
            <a:ahLst/>
            <a:cxnLst/>
            <a:rect l="l" t="t" r="r" b="b"/>
            <a:pathLst>
              <a:path w="4540395" h="3641425">
                <a:moveTo>
                  <a:pt x="4540395" y="0"/>
                </a:moveTo>
                <a:lnTo>
                  <a:pt x="0" y="0"/>
                </a:lnTo>
                <a:lnTo>
                  <a:pt x="0" y="3641424"/>
                </a:lnTo>
                <a:lnTo>
                  <a:pt x="4540395" y="3641424"/>
                </a:lnTo>
                <a:lnTo>
                  <a:pt x="454039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645585" y="2766006"/>
            <a:ext cx="9213621" cy="2066389"/>
          </a:xfrm>
          <a:custGeom>
            <a:avLst/>
            <a:gdLst/>
            <a:ahLst/>
            <a:cxnLst/>
            <a:rect l="l" t="t" r="r" b="b"/>
            <a:pathLst>
              <a:path w="9213621" h="2066389">
                <a:moveTo>
                  <a:pt x="0" y="0"/>
                </a:moveTo>
                <a:lnTo>
                  <a:pt x="9213620" y="0"/>
                </a:lnTo>
                <a:lnTo>
                  <a:pt x="9213620" y="2066389"/>
                </a:lnTo>
                <a:lnTo>
                  <a:pt x="0" y="206638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t="-4899" b="-4899"/>
            </a:stretch>
          </a:blip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7669319" y="7363968"/>
            <a:ext cx="2923032" cy="2923032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996201" y="7696401"/>
            <a:ext cx="13341478" cy="317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  <a:spcBef>
                <a:spcPct val="0"/>
              </a:spcBef>
            </a:pPr>
            <a:r>
              <a:rPr lang="en-US" sz="2049" b="1" u="none" strike="noStrike" spc="2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© PÁRVULOCONNECT - TODOS LOS DERECHOS RESERVADOS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3414647" y="7363968"/>
            <a:ext cx="2923032" cy="292303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1263493" y="7363968"/>
            <a:ext cx="2923032" cy="2923032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H="1">
            <a:off x="15403146" y="7358437"/>
            <a:ext cx="5769707" cy="4627340"/>
          </a:xfrm>
          <a:custGeom>
            <a:avLst/>
            <a:gdLst/>
            <a:ahLst/>
            <a:cxnLst/>
            <a:rect l="l" t="t" r="r" b="b"/>
            <a:pathLst>
              <a:path w="5769707" h="4627340">
                <a:moveTo>
                  <a:pt x="5769708" y="0"/>
                </a:moveTo>
                <a:lnTo>
                  <a:pt x="0" y="0"/>
                </a:lnTo>
                <a:lnTo>
                  <a:pt x="0" y="4627341"/>
                </a:lnTo>
                <a:lnTo>
                  <a:pt x="5769708" y="4627341"/>
                </a:lnTo>
                <a:lnTo>
                  <a:pt x="57697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36533" y="2207365"/>
            <a:ext cx="16522767" cy="401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937"/>
              </a:lnSpc>
            </a:pPr>
            <a:r>
              <a:rPr lang="en-US" sz="12648" b="1" spc="164">
                <a:solidFill>
                  <a:srgbClr val="F8858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PREGUNTAS DE LA COMISIÓN</a:t>
            </a:r>
          </a:p>
        </p:txBody>
      </p:sp>
      <p:sp>
        <p:nvSpPr>
          <p:cNvPr id="4" name="Freeform 4"/>
          <p:cNvSpPr/>
          <p:nvPr/>
        </p:nvSpPr>
        <p:spPr>
          <a:xfrm rot="2228850">
            <a:off x="14954702" y="-4405645"/>
            <a:ext cx="6640266" cy="6579900"/>
          </a:xfrm>
          <a:custGeom>
            <a:avLst/>
            <a:gdLst/>
            <a:ahLst/>
            <a:cxnLst/>
            <a:rect l="l" t="t" r="r" b="b"/>
            <a:pathLst>
              <a:path w="6640266" h="6579900">
                <a:moveTo>
                  <a:pt x="0" y="0"/>
                </a:moveTo>
                <a:lnTo>
                  <a:pt x="6640266" y="0"/>
                </a:lnTo>
                <a:lnTo>
                  <a:pt x="6640266" y="6579899"/>
                </a:lnTo>
                <a:lnTo>
                  <a:pt x="0" y="6579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-3726635" y="6661528"/>
            <a:ext cx="6264144" cy="5193545"/>
          </a:xfrm>
          <a:custGeom>
            <a:avLst/>
            <a:gdLst/>
            <a:ahLst/>
            <a:cxnLst/>
            <a:rect l="l" t="t" r="r" b="b"/>
            <a:pathLst>
              <a:path w="6264144" h="5193545">
                <a:moveTo>
                  <a:pt x="0" y="0"/>
                </a:moveTo>
                <a:lnTo>
                  <a:pt x="6264144" y="0"/>
                </a:lnTo>
                <a:lnTo>
                  <a:pt x="6264144" y="5193544"/>
                </a:lnTo>
                <a:lnTo>
                  <a:pt x="0" y="5193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228850">
            <a:off x="2877801" y="9175958"/>
            <a:ext cx="6487809" cy="6428829"/>
          </a:xfrm>
          <a:custGeom>
            <a:avLst/>
            <a:gdLst/>
            <a:ahLst/>
            <a:cxnLst/>
            <a:rect l="l" t="t" r="r" b="b"/>
            <a:pathLst>
              <a:path w="6487809" h="6428829">
                <a:moveTo>
                  <a:pt x="0" y="0"/>
                </a:moveTo>
                <a:lnTo>
                  <a:pt x="6487809" y="0"/>
                </a:lnTo>
                <a:lnTo>
                  <a:pt x="6487809" y="6428828"/>
                </a:lnTo>
                <a:lnTo>
                  <a:pt x="0" y="64288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59917" y="-3040846"/>
            <a:ext cx="5647010" cy="3850301"/>
          </a:xfrm>
          <a:custGeom>
            <a:avLst/>
            <a:gdLst/>
            <a:ahLst/>
            <a:cxnLst/>
            <a:rect l="l" t="t" r="r" b="b"/>
            <a:pathLst>
              <a:path w="5647010" h="3850301">
                <a:moveTo>
                  <a:pt x="0" y="0"/>
                </a:moveTo>
                <a:lnTo>
                  <a:pt x="5647010" y="0"/>
                </a:lnTo>
                <a:lnTo>
                  <a:pt x="5647010" y="3850301"/>
                </a:lnTo>
                <a:lnTo>
                  <a:pt x="0" y="3850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997838" y="-1562199"/>
            <a:ext cx="3261331" cy="4147797"/>
          </a:xfrm>
          <a:custGeom>
            <a:avLst/>
            <a:gdLst/>
            <a:ahLst/>
            <a:cxnLst/>
            <a:rect l="l" t="t" r="r" b="b"/>
            <a:pathLst>
              <a:path w="3261331" h="4147797">
                <a:moveTo>
                  <a:pt x="0" y="0"/>
                </a:moveTo>
                <a:lnTo>
                  <a:pt x="3261331" y="0"/>
                </a:lnTo>
                <a:lnTo>
                  <a:pt x="3261331" y="4147797"/>
                </a:lnTo>
                <a:lnTo>
                  <a:pt x="0" y="414779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18208" y="9258300"/>
            <a:ext cx="5647010" cy="3850301"/>
          </a:xfrm>
          <a:custGeom>
            <a:avLst/>
            <a:gdLst/>
            <a:ahLst/>
            <a:cxnLst/>
            <a:rect l="l" t="t" r="r" b="b"/>
            <a:pathLst>
              <a:path w="5647010" h="3850301">
                <a:moveTo>
                  <a:pt x="0" y="0"/>
                </a:moveTo>
                <a:lnTo>
                  <a:pt x="5647010" y="0"/>
                </a:lnTo>
                <a:lnTo>
                  <a:pt x="5647010" y="3850301"/>
                </a:lnTo>
                <a:lnTo>
                  <a:pt x="0" y="385030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0335768" y="-2831969"/>
            <a:ext cx="4540395" cy="3641425"/>
          </a:xfrm>
          <a:custGeom>
            <a:avLst/>
            <a:gdLst/>
            <a:ahLst/>
            <a:cxnLst/>
            <a:rect l="l" t="t" r="r" b="b"/>
            <a:pathLst>
              <a:path w="4540395" h="3641425">
                <a:moveTo>
                  <a:pt x="4540395" y="0"/>
                </a:moveTo>
                <a:lnTo>
                  <a:pt x="0" y="0"/>
                </a:lnTo>
                <a:lnTo>
                  <a:pt x="0" y="3641424"/>
                </a:lnTo>
                <a:lnTo>
                  <a:pt x="4540395" y="3641424"/>
                </a:lnTo>
                <a:lnTo>
                  <a:pt x="4540395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78511" y="9093725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97209" cy="10460930"/>
          </a:xfrm>
          <a:custGeom>
            <a:avLst/>
            <a:gdLst/>
            <a:ahLst/>
            <a:cxnLst/>
            <a:rect l="l" t="t" r="r" b="b"/>
            <a:pathLst>
              <a:path w="18597209" h="10460930">
                <a:moveTo>
                  <a:pt x="0" y="0"/>
                </a:moveTo>
                <a:lnTo>
                  <a:pt x="18597209" y="0"/>
                </a:lnTo>
                <a:lnTo>
                  <a:pt x="18597209" y="10460930"/>
                </a:lnTo>
                <a:lnTo>
                  <a:pt x="0" y="10460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23264" y="2369646"/>
            <a:ext cx="5246334" cy="1305397"/>
            <a:chOff x="0" y="0"/>
            <a:chExt cx="1381751" cy="3438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1751" cy="343808"/>
            </a:xfrm>
            <a:custGeom>
              <a:avLst/>
              <a:gdLst/>
              <a:ahLst/>
              <a:cxnLst/>
              <a:rect l="l" t="t" r="r" b="b"/>
              <a:pathLst>
                <a:path w="1381751" h="343808">
                  <a:moveTo>
                    <a:pt x="75260" y="0"/>
                  </a:moveTo>
                  <a:lnTo>
                    <a:pt x="1306491" y="0"/>
                  </a:lnTo>
                  <a:cubicBezTo>
                    <a:pt x="1326451" y="0"/>
                    <a:pt x="1345594" y="7929"/>
                    <a:pt x="1359708" y="22043"/>
                  </a:cubicBezTo>
                  <a:cubicBezTo>
                    <a:pt x="1373821" y="36157"/>
                    <a:pt x="1381751" y="55300"/>
                    <a:pt x="1381751" y="75260"/>
                  </a:cubicBezTo>
                  <a:lnTo>
                    <a:pt x="1381751" y="268548"/>
                  </a:lnTo>
                  <a:cubicBezTo>
                    <a:pt x="1381751" y="288509"/>
                    <a:pt x="1373821" y="307651"/>
                    <a:pt x="1359708" y="321765"/>
                  </a:cubicBezTo>
                  <a:cubicBezTo>
                    <a:pt x="1345594" y="335879"/>
                    <a:pt x="1326451" y="343808"/>
                    <a:pt x="1306491" y="343808"/>
                  </a:cubicBezTo>
                  <a:lnTo>
                    <a:pt x="75260" y="343808"/>
                  </a:lnTo>
                  <a:cubicBezTo>
                    <a:pt x="55300" y="343808"/>
                    <a:pt x="36157" y="335879"/>
                    <a:pt x="22043" y="321765"/>
                  </a:cubicBezTo>
                  <a:cubicBezTo>
                    <a:pt x="7929" y="307651"/>
                    <a:pt x="0" y="288509"/>
                    <a:pt x="0" y="268548"/>
                  </a:cubicBezTo>
                  <a:lnTo>
                    <a:pt x="0" y="75260"/>
                  </a:lnTo>
                  <a:cubicBezTo>
                    <a:pt x="0" y="55300"/>
                    <a:pt x="7929" y="36157"/>
                    <a:pt x="22043" y="22043"/>
                  </a:cubicBezTo>
                  <a:cubicBezTo>
                    <a:pt x="36157" y="7929"/>
                    <a:pt x="55300" y="0"/>
                    <a:pt x="75260" y="0"/>
                  </a:cubicBezTo>
                  <a:close/>
                </a:path>
              </a:pathLst>
            </a:custGeom>
            <a:solidFill>
              <a:srgbClr val="61A9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381751" cy="40095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755641" lvl="1" indent="-377820" algn="just">
                <a:lnSpc>
                  <a:spcPts val="4899"/>
                </a:lnSpc>
                <a:buAutoNum type="arabicPeriod"/>
              </a:pPr>
              <a:r>
                <a:rPr lang="en-US" sz="34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Problemática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54226" y="2369646"/>
            <a:ext cx="5103459" cy="1424223"/>
            <a:chOff x="0" y="0"/>
            <a:chExt cx="1344121" cy="3751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4121" cy="375104"/>
            </a:xfrm>
            <a:custGeom>
              <a:avLst/>
              <a:gdLst/>
              <a:ahLst/>
              <a:cxnLst/>
              <a:rect l="l" t="t" r="r" b="b"/>
              <a:pathLst>
                <a:path w="1344121" h="375104">
                  <a:moveTo>
                    <a:pt x="77367" y="0"/>
                  </a:moveTo>
                  <a:lnTo>
                    <a:pt x="1266754" y="0"/>
                  </a:lnTo>
                  <a:cubicBezTo>
                    <a:pt x="1309483" y="0"/>
                    <a:pt x="1344121" y="34638"/>
                    <a:pt x="1344121" y="77367"/>
                  </a:cubicBezTo>
                  <a:lnTo>
                    <a:pt x="1344121" y="297737"/>
                  </a:lnTo>
                  <a:cubicBezTo>
                    <a:pt x="1344121" y="340466"/>
                    <a:pt x="1309483" y="375104"/>
                    <a:pt x="1266754" y="375104"/>
                  </a:cubicBezTo>
                  <a:lnTo>
                    <a:pt x="77367" y="375104"/>
                  </a:lnTo>
                  <a:cubicBezTo>
                    <a:pt x="34638" y="375104"/>
                    <a:pt x="0" y="340466"/>
                    <a:pt x="0" y="297737"/>
                  </a:cubicBezTo>
                  <a:lnTo>
                    <a:pt x="0" y="77367"/>
                  </a:lnTo>
                  <a:cubicBezTo>
                    <a:pt x="0" y="34638"/>
                    <a:pt x="34638" y="0"/>
                    <a:pt x="77367" y="0"/>
                  </a:cubicBezTo>
                  <a:close/>
                </a:path>
              </a:pathLst>
            </a:custGeom>
            <a:solidFill>
              <a:srgbClr val="FA838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344121" cy="432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2. Solución al Problema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42313" y="2004446"/>
            <a:ext cx="5008681" cy="1916968"/>
            <a:chOff x="0" y="0"/>
            <a:chExt cx="1319159" cy="5048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19159" cy="504881"/>
            </a:xfrm>
            <a:custGeom>
              <a:avLst/>
              <a:gdLst/>
              <a:ahLst/>
              <a:cxnLst/>
              <a:rect l="l" t="t" r="r" b="b"/>
              <a:pathLst>
                <a:path w="1319159" h="504881">
                  <a:moveTo>
                    <a:pt x="78831" y="0"/>
                  </a:moveTo>
                  <a:lnTo>
                    <a:pt x="1240328" y="0"/>
                  </a:lnTo>
                  <a:cubicBezTo>
                    <a:pt x="1261235" y="0"/>
                    <a:pt x="1281286" y="8305"/>
                    <a:pt x="1296070" y="23089"/>
                  </a:cubicBezTo>
                  <a:cubicBezTo>
                    <a:pt x="1310853" y="37873"/>
                    <a:pt x="1319159" y="57924"/>
                    <a:pt x="1319159" y="78831"/>
                  </a:cubicBezTo>
                  <a:lnTo>
                    <a:pt x="1319159" y="426050"/>
                  </a:lnTo>
                  <a:cubicBezTo>
                    <a:pt x="1319159" y="446957"/>
                    <a:pt x="1310853" y="467008"/>
                    <a:pt x="1296070" y="481792"/>
                  </a:cubicBezTo>
                  <a:cubicBezTo>
                    <a:pt x="1281286" y="496575"/>
                    <a:pt x="1261235" y="504881"/>
                    <a:pt x="1240328" y="504881"/>
                  </a:cubicBezTo>
                  <a:lnTo>
                    <a:pt x="78831" y="504881"/>
                  </a:lnTo>
                  <a:cubicBezTo>
                    <a:pt x="35294" y="504881"/>
                    <a:pt x="0" y="469587"/>
                    <a:pt x="0" y="426050"/>
                  </a:cubicBezTo>
                  <a:lnTo>
                    <a:pt x="0" y="78831"/>
                  </a:lnTo>
                  <a:cubicBezTo>
                    <a:pt x="0" y="57924"/>
                    <a:pt x="8305" y="37873"/>
                    <a:pt x="23089" y="23089"/>
                  </a:cubicBezTo>
                  <a:cubicBezTo>
                    <a:pt x="37873" y="8305"/>
                    <a:pt x="57924" y="0"/>
                    <a:pt x="78831" y="0"/>
                  </a:cubicBezTo>
                  <a:close/>
                </a:path>
              </a:pathLst>
            </a:custGeom>
            <a:solidFill>
              <a:srgbClr val="FBAE8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319159" cy="571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3. Alcances y Limitaciones del Proyecto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071367" y="377655"/>
            <a:ext cx="6140784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40"/>
              </a:lnSpc>
            </a:pPr>
            <a:r>
              <a:rPr lang="en-US" sz="9000" b="1" spc="1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Índice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746875" y="5230465"/>
            <a:ext cx="5103459" cy="1679626"/>
            <a:chOff x="0" y="0"/>
            <a:chExt cx="1344121" cy="44237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4121" cy="442371"/>
            </a:xfrm>
            <a:custGeom>
              <a:avLst/>
              <a:gdLst/>
              <a:ahLst/>
              <a:cxnLst/>
              <a:rect l="l" t="t" r="r" b="b"/>
              <a:pathLst>
                <a:path w="1344121" h="442371">
                  <a:moveTo>
                    <a:pt x="77367" y="0"/>
                  </a:moveTo>
                  <a:lnTo>
                    <a:pt x="1266754" y="0"/>
                  </a:lnTo>
                  <a:cubicBezTo>
                    <a:pt x="1309483" y="0"/>
                    <a:pt x="1344121" y="34638"/>
                    <a:pt x="1344121" y="77367"/>
                  </a:cubicBezTo>
                  <a:lnTo>
                    <a:pt x="1344121" y="365004"/>
                  </a:lnTo>
                  <a:cubicBezTo>
                    <a:pt x="1344121" y="407732"/>
                    <a:pt x="1309483" y="442371"/>
                    <a:pt x="1266754" y="442371"/>
                  </a:cubicBezTo>
                  <a:lnTo>
                    <a:pt x="77367" y="442371"/>
                  </a:lnTo>
                  <a:cubicBezTo>
                    <a:pt x="34638" y="442371"/>
                    <a:pt x="0" y="407732"/>
                    <a:pt x="0" y="365004"/>
                  </a:cubicBezTo>
                  <a:lnTo>
                    <a:pt x="0" y="77367"/>
                  </a:lnTo>
                  <a:cubicBezTo>
                    <a:pt x="0" y="34638"/>
                    <a:pt x="34638" y="0"/>
                    <a:pt x="77367" y="0"/>
                  </a:cubicBezTo>
                  <a:close/>
                </a:path>
              </a:pathLst>
            </a:custGeom>
            <a:solidFill>
              <a:srgbClr val="FA838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344121" cy="509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 5. Cronograma del Desarrollo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953334" y="5230465"/>
            <a:ext cx="5008681" cy="1543050"/>
            <a:chOff x="0" y="0"/>
            <a:chExt cx="1319159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19159" cy="406400"/>
            </a:xfrm>
            <a:custGeom>
              <a:avLst/>
              <a:gdLst/>
              <a:ahLst/>
              <a:cxnLst/>
              <a:rect l="l" t="t" r="r" b="b"/>
              <a:pathLst>
                <a:path w="1319159" h="406400">
                  <a:moveTo>
                    <a:pt x="78831" y="0"/>
                  </a:moveTo>
                  <a:lnTo>
                    <a:pt x="1240328" y="0"/>
                  </a:lnTo>
                  <a:cubicBezTo>
                    <a:pt x="1261235" y="0"/>
                    <a:pt x="1281286" y="8305"/>
                    <a:pt x="1296070" y="23089"/>
                  </a:cubicBezTo>
                  <a:cubicBezTo>
                    <a:pt x="1310853" y="37873"/>
                    <a:pt x="1319159" y="57924"/>
                    <a:pt x="1319159" y="78831"/>
                  </a:cubicBezTo>
                  <a:lnTo>
                    <a:pt x="1319159" y="327569"/>
                  </a:lnTo>
                  <a:cubicBezTo>
                    <a:pt x="1319159" y="348476"/>
                    <a:pt x="1310853" y="368527"/>
                    <a:pt x="1296070" y="383311"/>
                  </a:cubicBezTo>
                  <a:cubicBezTo>
                    <a:pt x="1281286" y="398095"/>
                    <a:pt x="1261235" y="406400"/>
                    <a:pt x="1240328" y="406400"/>
                  </a:cubicBezTo>
                  <a:lnTo>
                    <a:pt x="78831" y="406400"/>
                  </a:lnTo>
                  <a:cubicBezTo>
                    <a:pt x="57924" y="406400"/>
                    <a:pt x="37873" y="398095"/>
                    <a:pt x="23089" y="383311"/>
                  </a:cubicBezTo>
                  <a:cubicBezTo>
                    <a:pt x="8305" y="368527"/>
                    <a:pt x="0" y="348476"/>
                    <a:pt x="0" y="327569"/>
                  </a:cubicBezTo>
                  <a:lnTo>
                    <a:pt x="0" y="78831"/>
                  </a:lnTo>
                  <a:cubicBezTo>
                    <a:pt x="0" y="57924"/>
                    <a:pt x="8305" y="37873"/>
                    <a:pt x="23089" y="23089"/>
                  </a:cubicBezTo>
                  <a:cubicBezTo>
                    <a:pt x="37873" y="8305"/>
                    <a:pt x="57924" y="0"/>
                    <a:pt x="78831" y="0"/>
                  </a:cubicBezTo>
                  <a:close/>
                </a:path>
              </a:pathLst>
            </a:custGeom>
            <a:solidFill>
              <a:srgbClr val="FBAE8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319159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6. Arquitectura del Software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20042" y="5230465"/>
            <a:ext cx="5246334" cy="1418064"/>
            <a:chOff x="0" y="0"/>
            <a:chExt cx="1381751" cy="3734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81751" cy="373482"/>
            </a:xfrm>
            <a:custGeom>
              <a:avLst/>
              <a:gdLst/>
              <a:ahLst/>
              <a:cxnLst/>
              <a:rect l="l" t="t" r="r" b="b"/>
              <a:pathLst>
                <a:path w="1381751" h="373482">
                  <a:moveTo>
                    <a:pt x="75260" y="0"/>
                  </a:moveTo>
                  <a:lnTo>
                    <a:pt x="1306491" y="0"/>
                  </a:lnTo>
                  <a:cubicBezTo>
                    <a:pt x="1326451" y="0"/>
                    <a:pt x="1345594" y="7929"/>
                    <a:pt x="1359708" y="22043"/>
                  </a:cubicBezTo>
                  <a:cubicBezTo>
                    <a:pt x="1373821" y="36157"/>
                    <a:pt x="1381751" y="55300"/>
                    <a:pt x="1381751" y="75260"/>
                  </a:cubicBezTo>
                  <a:lnTo>
                    <a:pt x="1381751" y="298222"/>
                  </a:lnTo>
                  <a:cubicBezTo>
                    <a:pt x="1381751" y="339787"/>
                    <a:pt x="1348056" y="373482"/>
                    <a:pt x="1306491" y="373482"/>
                  </a:cubicBezTo>
                  <a:lnTo>
                    <a:pt x="75260" y="373482"/>
                  </a:lnTo>
                  <a:cubicBezTo>
                    <a:pt x="55300" y="373482"/>
                    <a:pt x="36157" y="365553"/>
                    <a:pt x="22043" y="351439"/>
                  </a:cubicBezTo>
                  <a:cubicBezTo>
                    <a:pt x="7929" y="337325"/>
                    <a:pt x="0" y="318182"/>
                    <a:pt x="0" y="298222"/>
                  </a:cubicBezTo>
                  <a:lnTo>
                    <a:pt x="0" y="75260"/>
                  </a:lnTo>
                  <a:cubicBezTo>
                    <a:pt x="0" y="55300"/>
                    <a:pt x="7929" y="36157"/>
                    <a:pt x="22043" y="22043"/>
                  </a:cubicBezTo>
                  <a:cubicBezTo>
                    <a:pt x="36157" y="7929"/>
                    <a:pt x="55300" y="0"/>
                    <a:pt x="75260" y="0"/>
                  </a:cubicBezTo>
                  <a:close/>
                </a:path>
              </a:pathLst>
            </a:custGeom>
            <a:solidFill>
              <a:srgbClr val="61A99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381751" cy="430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4.  Metodología de Trabajo Utilizada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630092" y="7658074"/>
            <a:ext cx="5246334" cy="1305397"/>
            <a:chOff x="0" y="0"/>
            <a:chExt cx="1381751" cy="34380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81751" cy="343808"/>
            </a:xfrm>
            <a:custGeom>
              <a:avLst/>
              <a:gdLst/>
              <a:ahLst/>
              <a:cxnLst/>
              <a:rect l="l" t="t" r="r" b="b"/>
              <a:pathLst>
                <a:path w="1381751" h="343808">
                  <a:moveTo>
                    <a:pt x="75260" y="0"/>
                  </a:moveTo>
                  <a:lnTo>
                    <a:pt x="1306491" y="0"/>
                  </a:lnTo>
                  <a:cubicBezTo>
                    <a:pt x="1326451" y="0"/>
                    <a:pt x="1345594" y="7929"/>
                    <a:pt x="1359708" y="22043"/>
                  </a:cubicBezTo>
                  <a:cubicBezTo>
                    <a:pt x="1373821" y="36157"/>
                    <a:pt x="1381751" y="55300"/>
                    <a:pt x="1381751" y="75260"/>
                  </a:cubicBezTo>
                  <a:lnTo>
                    <a:pt x="1381751" y="268548"/>
                  </a:lnTo>
                  <a:cubicBezTo>
                    <a:pt x="1381751" y="288509"/>
                    <a:pt x="1373821" y="307651"/>
                    <a:pt x="1359708" y="321765"/>
                  </a:cubicBezTo>
                  <a:cubicBezTo>
                    <a:pt x="1345594" y="335879"/>
                    <a:pt x="1326451" y="343808"/>
                    <a:pt x="1306491" y="343808"/>
                  </a:cubicBezTo>
                  <a:lnTo>
                    <a:pt x="75260" y="343808"/>
                  </a:lnTo>
                  <a:cubicBezTo>
                    <a:pt x="55300" y="343808"/>
                    <a:pt x="36157" y="335879"/>
                    <a:pt x="22043" y="321765"/>
                  </a:cubicBezTo>
                  <a:cubicBezTo>
                    <a:pt x="7929" y="307651"/>
                    <a:pt x="0" y="288509"/>
                    <a:pt x="0" y="268548"/>
                  </a:cubicBezTo>
                  <a:lnTo>
                    <a:pt x="0" y="75260"/>
                  </a:lnTo>
                  <a:cubicBezTo>
                    <a:pt x="0" y="55300"/>
                    <a:pt x="7929" y="36157"/>
                    <a:pt x="22043" y="22043"/>
                  </a:cubicBezTo>
                  <a:cubicBezTo>
                    <a:pt x="36157" y="7929"/>
                    <a:pt x="55300" y="0"/>
                    <a:pt x="75260" y="0"/>
                  </a:cubicBezTo>
                  <a:close/>
                </a:path>
              </a:pathLst>
            </a:custGeom>
            <a:solidFill>
              <a:srgbClr val="61A99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381751" cy="400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7. Modelo de Datos</a:t>
              </a:r>
            </a:p>
          </p:txBody>
        </p:sp>
      </p:grpSp>
      <p:sp>
        <p:nvSpPr>
          <p:cNvPr id="25" name="Freeform 25"/>
          <p:cNvSpPr/>
          <p:nvPr/>
        </p:nvSpPr>
        <p:spPr>
          <a:xfrm>
            <a:off x="344354" y="8963470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97209" cy="10460930"/>
          </a:xfrm>
          <a:custGeom>
            <a:avLst/>
            <a:gdLst/>
            <a:ahLst/>
            <a:cxnLst/>
            <a:rect l="l" t="t" r="r" b="b"/>
            <a:pathLst>
              <a:path w="18597209" h="10460930">
                <a:moveTo>
                  <a:pt x="0" y="0"/>
                </a:moveTo>
                <a:lnTo>
                  <a:pt x="18597209" y="0"/>
                </a:lnTo>
                <a:lnTo>
                  <a:pt x="18597209" y="10460930"/>
                </a:lnTo>
                <a:lnTo>
                  <a:pt x="0" y="10460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125413" y="5143500"/>
            <a:ext cx="5103459" cy="1424223"/>
            <a:chOff x="0" y="0"/>
            <a:chExt cx="1344121" cy="3751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4121" cy="375104"/>
            </a:xfrm>
            <a:custGeom>
              <a:avLst/>
              <a:gdLst/>
              <a:ahLst/>
              <a:cxnLst/>
              <a:rect l="l" t="t" r="r" b="b"/>
              <a:pathLst>
                <a:path w="1344121" h="375104">
                  <a:moveTo>
                    <a:pt x="77367" y="0"/>
                  </a:moveTo>
                  <a:lnTo>
                    <a:pt x="1266754" y="0"/>
                  </a:lnTo>
                  <a:cubicBezTo>
                    <a:pt x="1309483" y="0"/>
                    <a:pt x="1344121" y="34638"/>
                    <a:pt x="1344121" y="77367"/>
                  </a:cubicBezTo>
                  <a:lnTo>
                    <a:pt x="1344121" y="297737"/>
                  </a:lnTo>
                  <a:cubicBezTo>
                    <a:pt x="1344121" y="340466"/>
                    <a:pt x="1309483" y="375104"/>
                    <a:pt x="1266754" y="375104"/>
                  </a:cubicBezTo>
                  <a:lnTo>
                    <a:pt x="77367" y="375104"/>
                  </a:lnTo>
                  <a:cubicBezTo>
                    <a:pt x="34638" y="375104"/>
                    <a:pt x="0" y="340466"/>
                    <a:pt x="0" y="297737"/>
                  </a:cubicBezTo>
                  <a:lnTo>
                    <a:pt x="0" y="77367"/>
                  </a:lnTo>
                  <a:cubicBezTo>
                    <a:pt x="0" y="34638"/>
                    <a:pt x="34638" y="0"/>
                    <a:pt x="77367" y="0"/>
                  </a:cubicBezTo>
                  <a:close/>
                </a:path>
              </a:pathLst>
            </a:custGeom>
            <a:solidFill>
              <a:srgbClr val="FA838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344121" cy="432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12. Impedimentos y Retrospectivas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922839" y="4894048"/>
            <a:ext cx="5008681" cy="1916968"/>
            <a:chOff x="0" y="0"/>
            <a:chExt cx="1319159" cy="5048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19159" cy="504881"/>
            </a:xfrm>
            <a:custGeom>
              <a:avLst/>
              <a:gdLst/>
              <a:ahLst/>
              <a:cxnLst/>
              <a:rect l="l" t="t" r="r" b="b"/>
              <a:pathLst>
                <a:path w="1319159" h="504881">
                  <a:moveTo>
                    <a:pt x="78831" y="0"/>
                  </a:moveTo>
                  <a:lnTo>
                    <a:pt x="1240328" y="0"/>
                  </a:lnTo>
                  <a:cubicBezTo>
                    <a:pt x="1261235" y="0"/>
                    <a:pt x="1281286" y="8305"/>
                    <a:pt x="1296070" y="23089"/>
                  </a:cubicBezTo>
                  <a:cubicBezTo>
                    <a:pt x="1310853" y="37873"/>
                    <a:pt x="1319159" y="57924"/>
                    <a:pt x="1319159" y="78831"/>
                  </a:cubicBezTo>
                  <a:lnTo>
                    <a:pt x="1319159" y="426050"/>
                  </a:lnTo>
                  <a:cubicBezTo>
                    <a:pt x="1319159" y="446957"/>
                    <a:pt x="1310853" y="467008"/>
                    <a:pt x="1296070" y="481792"/>
                  </a:cubicBezTo>
                  <a:cubicBezTo>
                    <a:pt x="1281286" y="496575"/>
                    <a:pt x="1261235" y="504881"/>
                    <a:pt x="1240328" y="504881"/>
                  </a:cubicBezTo>
                  <a:lnTo>
                    <a:pt x="78831" y="504881"/>
                  </a:lnTo>
                  <a:cubicBezTo>
                    <a:pt x="35294" y="504881"/>
                    <a:pt x="0" y="469587"/>
                    <a:pt x="0" y="426050"/>
                  </a:cubicBezTo>
                  <a:lnTo>
                    <a:pt x="0" y="78831"/>
                  </a:lnTo>
                  <a:cubicBezTo>
                    <a:pt x="0" y="57924"/>
                    <a:pt x="8305" y="37873"/>
                    <a:pt x="23089" y="23089"/>
                  </a:cubicBezTo>
                  <a:cubicBezTo>
                    <a:pt x="37873" y="8305"/>
                    <a:pt x="57924" y="0"/>
                    <a:pt x="78831" y="0"/>
                  </a:cubicBezTo>
                  <a:close/>
                </a:path>
              </a:pathLst>
            </a:custGeom>
            <a:solidFill>
              <a:srgbClr val="FBAE8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319159" cy="571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19"/>
                </a:lnSpc>
              </a:pPr>
              <a:r>
                <a:rPr lang="en-US" sz="32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13. Obstáculos Presentados durante el Desarrollo​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25413" y="375011"/>
            <a:ext cx="6140784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40"/>
              </a:lnSpc>
            </a:pPr>
            <a:r>
              <a:rPr lang="en-US" sz="9000" b="1" spc="1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Índice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71575" y="2697206"/>
            <a:ext cx="5103459" cy="1424223"/>
            <a:chOff x="0" y="0"/>
            <a:chExt cx="1344121" cy="3751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44121" cy="375104"/>
            </a:xfrm>
            <a:custGeom>
              <a:avLst/>
              <a:gdLst/>
              <a:ahLst/>
              <a:cxnLst/>
              <a:rect l="l" t="t" r="r" b="b"/>
              <a:pathLst>
                <a:path w="1344121" h="375104">
                  <a:moveTo>
                    <a:pt x="77367" y="0"/>
                  </a:moveTo>
                  <a:lnTo>
                    <a:pt x="1266754" y="0"/>
                  </a:lnTo>
                  <a:cubicBezTo>
                    <a:pt x="1309483" y="0"/>
                    <a:pt x="1344121" y="34638"/>
                    <a:pt x="1344121" y="77367"/>
                  </a:cubicBezTo>
                  <a:lnTo>
                    <a:pt x="1344121" y="297737"/>
                  </a:lnTo>
                  <a:cubicBezTo>
                    <a:pt x="1344121" y="340466"/>
                    <a:pt x="1309483" y="375104"/>
                    <a:pt x="1266754" y="375104"/>
                  </a:cubicBezTo>
                  <a:lnTo>
                    <a:pt x="77367" y="375104"/>
                  </a:lnTo>
                  <a:cubicBezTo>
                    <a:pt x="34638" y="375104"/>
                    <a:pt x="0" y="340466"/>
                    <a:pt x="0" y="297737"/>
                  </a:cubicBezTo>
                  <a:lnTo>
                    <a:pt x="0" y="77367"/>
                  </a:lnTo>
                  <a:cubicBezTo>
                    <a:pt x="0" y="34638"/>
                    <a:pt x="34638" y="0"/>
                    <a:pt x="77367" y="0"/>
                  </a:cubicBezTo>
                  <a:close/>
                </a:path>
              </a:pathLst>
            </a:custGeom>
            <a:solidFill>
              <a:srgbClr val="FA838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344121" cy="4322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8. Tecnologías Utilizadas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220192" y="2697206"/>
            <a:ext cx="5008681" cy="1543050"/>
            <a:chOff x="0" y="0"/>
            <a:chExt cx="1319159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9159" cy="406400"/>
            </a:xfrm>
            <a:custGeom>
              <a:avLst/>
              <a:gdLst/>
              <a:ahLst/>
              <a:cxnLst/>
              <a:rect l="l" t="t" r="r" b="b"/>
              <a:pathLst>
                <a:path w="1319159" h="406400">
                  <a:moveTo>
                    <a:pt x="78831" y="0"/>
                  </a:moveTo>
                  <a:lnTo>
                    <a:pt x="1240328" y="0"/>
                  </a:lnTo>
                  <a:cubicBezTo>
                    <a:pt x="1261235" y="0"/>
                    <a:pt x="1281286" y="8305"/>
                    <a:pt x="1296070" y="23089"/>
                  </a:cubicBezTo>
                  <a:cubicBezTo>
                    <a:pt x="1310853" y="37873"/>
                    <a:pt x="1319159" y="57924"/>
                    <a:pt x="1319159" y="78831"/>
                  </a:cubicBezTo>
                  <a:lnTo>
                    <a:pt x="1319159" y="327569"/>
                  </a:lnTo>
                  <a:cubicBezTo>
                    <a:pt x="1319159" y="348476"/>
                    <a:pt x="1310853" y="368527"/>
                    <a:pt x="1296070" y="383311"/>
                  </a:cubicBezTo>
                  <a:cubicBezTo>
                    <a:pt x="1281286" y="398095"/>
                    <a:pt x="1261235" y="406400"/>
                    <a:pt x="1240328" y="406400"/>
                  </a:cubicBezTo>
                  <a:lnTo>
                    <a:pt x="78831" y="406400"/>
                  </a:lnTo>
                  <a:cubicBezTo>
                    <a:pt x="57924" y="406400"/>
                    <a:pt x="37873" y="398095"/>
                    <a:pt x="23089" y="383311"/>
                  </a:cubicBezTo>
                  <a:cubicBezTo>
                    <a:pt x="8305" y="368527"/>
                    <a:pt x="0" y="348476"/>
                    <a:pt x="0" y="327569"/>
                  </a:cubicBezTo>
                  <a:lnTo>
                    <a:pt x="0" y="78831"/>
                  </a:lnTo>
                  <a:cubicBezTo>
                    <a:pt x="0" y="57924"/>
                    <a:pt x="8305" y="37873"/>
                    <a:pt x="23089" y="23089"/>
                  </a:cubicBezTo>
                  <a:cubicBezTo>
                    <a:pt x="37873" y="8305"/>
                    <a:pt x="57924" y="0"/>
                    <a:pt x="78831" y="0"/>
                  </a:cubicBezTo>
                  <a:close/>
                </a:path>
              </a:pathLst>
            </a:custGeom>
            <a:solidFill>
              <a:srgbClr val="FBAE8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1319159" cy="473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59"/>
                </a:lnSpc>
                <a:spcBef>
                  <a:spcPct val="0"/>
                </a:spcBef>
              </a:pPr>
              <a:r>
                <a:rPr lang="en-US" sz="33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9. Demostración del Software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04012" y="2759699"/>
            <a:ext cx="5246334" cy="1418064"/>
            <a:chOff x="0" y="0"/>
            <a:chExt cx="1381751" cy="3734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81751" cy="373482"/>
            </a:xfrm>
            <a:custGeom>
              <a:avLst/>
              <a:gdLst/>
              <a:ahLst/>
              <a:cxnLst/>
              <a:rect l="l" t="t" r="r" b="b"/>
              <a:pathLst>
                <a:path w="1381751" h="373482">
                  <a:moveTo>
                    <a:pt x="75260" y="0"/>
                  </a:moveTo>
                  <a:lnTo>
                    <a:pt x="1306491" y="0"/>
                  </a:lnTo>
                  <a:cubicBezTo>
                    <a:pt x="1326451" y="0"/>
                    <a:pt x="1345594" y="7929"/>
                    <a:pt x="1359708" y="22043"/>
                  </a:cubicBezTo>
                  <a:cubicBezTo>
                    <a:pt x="1373821" y="36157"/>
                    <a:pt x="1381751" y="55300"/>
                    <a:pt x="1381751" y="75260"/>
                  </a:cubicBezTo>
                  <a:lnTo>
                    <a:pt x="1381751" y="298222"/>
                  </a:lnTo>
                  <a:cubicBezTo>
                    <a:pt x="1381751" y="339787"/>
                    <a:pt x="1348056" y="373482"/>
                    <a:pt x="1306491" y="373482"/>
                  </a:cubicBezTo>
                  <a:lnTo>
                    <a:pt x="75260" y="373482"/>
                  </a:lnTo>
                  <a:cubicBezTo>
                    <a:pt x="55300" y="373482"/>
                    <a:pt x="36157" y="365553"/>
                    <a:pt x="22043" y="351439"/>
                  </a:cubicBezTo>
                  <a:cubicBezTo>
                    <a:pt x="7929" y="337325"/>
                    <a:pt x="0" y="318182"/>
                    <a:pt x="0" y="298222"/>
                  </a:cubicBezTo>
                  <a:lnTo>
                    <a:pt x="0" y="75260"/>
                  </a:lnTo>
                  <a:cubicBezTo>
                    <a:pt x="0" y="55300"/>
                    <a:pt x="7929" y="36157"/>
                    <a:pt x="22043" y="22043"/>
                  </a:cubicBezTo>
                  <a:cubicBezTo>
                    <a:pt x="36157" y="7929"/>
                    <a:pt x="55300" y="0"/>
                    <a:pt x="75260" y="0"/>
                  </a:cubicBezTo>
                  <a:close/>
                </a:path>
              </a:pathLst>
            </a:custGeom>
            <a:solidFill>
              <a:srgbClr val="61A99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381751" cy="430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10.  Pruebas de Calidad de SW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53976" y="7065459"/>
            <a:ext cx="5246334" cy="1418064"/>
            <a:chOff x="0" y="0"/>
            <a:chExt cx="1381751" cy="3734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81751" cy="373482"/>
            </a:xfrm>
            <a:custGeom>
              <a:avLst/>
              <a:gdLst/>
              <a:ahLst/>
              <a:cxnLst/>
              <a:rect l="l" t="t" r="r" b="b"/>
              <a:pathLst>
                <a:path w="1381751" h="373482">
                  <a:moveTo>
                    <a:pt x="75260" y="0"/>
                  </a:moveTo>
                  <a:lnTo>
                    <a:pt x="1306491" y="0"/>
                  </a:lnTo>
                  <a:cubicBezTo>
                    <a:pt x="1326451" y="0"/>
                    <a:pt x="1345594" y="7929"/>
                    <a:pt x="1359708" y="22043"/>
                  </a:cubicBezTo>
                  <a:cubicBezTo>
                    <a:pt x="1373821" y="36157"/>
                    <a:pt x="1381751" y="55300"/>
                    <a:pt x="1381751" y="75260"/>
                  </a:cubicBezTo>
                  <a:lnTo>
                    <a:pt x="1381751" y="298222"/>
                  </a:lnTo>
                  <a:cubicBezTo>
                    <a:pt x="1381751" y="339787"/>
                    <a:pt x="1348056" y="373482"/>
                    <a:pt x="1306491" y="373482"/>
                  </a:cubicBezTo>
                  <a:lnTo>
                    <a:pt x="75260" y="373482"/>
                  </a:lnTo>
                  <a:cubicBezTo>
                    <a:pt x="55300" y="373482"/>
                    <a:pt x="36157" y="365553"/>
                    <a:pt x="22043" y="351439"/>
                  </a:cubicBezTo>
                  <a:cubicBezTo>
                    <a:pt x="7929" y="337325"/>
                    <a:pt x="0" y="318182"/>
                    <a:pt x="0" y="298222"/>
                  </a:cubicBezTo>
                  <a:lnTo>
                    <a:pt x="0" y="75260"/>
                  </a:lnTo>
                  <a:cubicBezTo>
                    <a:pt x="0" y="55300"/>
                    <a:pt x="7929" y="36157"/>
                    <a:pt x="22043" y="22043"/>
                  </a:cubicBezTo>
                  <a:cubicBezTo>
                    <a:pt x="36157" y="7929"/>
                    <a:pt x="55300" y="0"/>
                    <a:pt x="75260" y="0"/>
                  </a:cubicBezTo>
                  <a:close/>
                </a:path>
              </a:pathLst>
            </a:custGeom>
            <a:solidFill>
              <a:srgbClr val="61A99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381751" cy="430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14. Preguntas de la Comisión 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305399" y="9097564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171575" y="5143500"/>
            <a:ext cx="5246334" cy="1418064"/>
            <a:chOff x="0" y="0"/>
            <a:chExt cx="1381751" cy="3734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81751" cy="373482"/>
            </a:xfrm>
            <a:custGeom>
              <a:avLst/>
              <a:gdLst/>
              <a:ahLst/>
              <a:cxnLst/>
              <a:rect l="l" t="t" r="r" b="b"/>
              <a:pathLst>
                <a:path w="1381751" h="373482">
                  <a:moveTo>
                    <a:pt x="75260" y="0"/>
                  </a:moveTo>
                  <a:lnTo>
                    <a:pt x="1306491" y="0"/>
                  </a:lnTo>
                  <a:cubicBezTo>
                    <a:pt x="1326451" y="0"/>
                    <a:pt x="1345594" y="7929"/>
                    <a:pt x="1359708" y="22043"/>
                  </a:cubicBezTo>
                  <a:cubicBezTo>
                    <a:pt x="1373821" y="36157"/>
                    <a:pt x="1381751" y="55300"/>
                    <a:pt x="1381751" y="75260"/>
                  </a:cubicBezTo>
                  <a:lnTo>
                    <a:pt x="1381751" y="298222"/>
                  </a:lnTo>
                  <a:cubicBezTo>
                    <a:pt x="1381751" y="339787"/>
                    <a:pt x="1348056" y="373482"/>
                    <a:pt x="1306491" y="373482"/>
                  </a:cubicBezTo>
                  <a:lnTo>
                    <a:pt x="75260" y="373482"/>
                  </a:lnTo>
                  <a:cubicBezTo>
                    <a:pt x="55300" y="373482"/>
                    <a:pt x="36157" y="365553"/>
                    <a:pt x="22043" y="351439"/>
                  </a:cubicBezTo>
                  <a:cubicBezTo>
                    <a:pt x="7929" y="337325"/>
                    <a:pt x="0" y="318182"/>
                    <a:pt x="0" y="298222"/>
                  </a:cubicBezTo>
                  <a:lnTo>
                    <a:pt x="0" y="75260"/>
                  </a:lnTo>
                  <a:cubicBezTo>
                    <a:pt x="0" y="55300"/>
                    <a:pt x="7929" y="36157"/>
                    <a:pt x="22043" y="22043"/>
                  </a:cubicBezTo>
                  <a:cubicBezTo>
                    <a:pt x="36157" y="7929"/>
                    <a:pt x="55300" y="0"/>
                    <a:pt x="75260" y="0"/>
                  </a:cubicBezTo>
                  <a:close/>
                </a:path>
              </a:pathLst>
            </a:custGeom>
            <a:solidFill>
              <a:srgbClr val="61A995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381751" cy="430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11.  Resultados Obtenidos </a:t>
              </a:r>
            </a:p>
          </p:txBody>
        </p:sp>
      </p:grpSp>
    </p:spTree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202" y="1721611"/>
            <a:ext cx="4832858" cy="7794932"/>
          </a:xfrm>
          <a:custGeom>
            <a:avLst/>
            <a:gdLst/>
            <a:ahLst/>
            <a:cxnLst/>
            <a:rect l="l" t="t" r="r" b="b"/>
            <a:pathLst>
              <a:path w="4832858" h="7794932">
                <a:moveTo>
                  <a:pt x="0" y="0"/>
                </a:moveTo>
                <a:lnTo>
                  <a:pt x="4832858" y="0"/>
                </a:lnTo>
                <a:lnTo>
                  <a:pt x="4832858" y="7794933"/>
                </a:lnTo>
                <a:lnTo>
                  <a:pt x="0" y="7794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39238" y="4920462"/>
            <a:ext cx="9525" cy="398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385465" y="228601"/>
            <a:ext cx="1752659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Problemática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39238" y="4661852"/>
            <a:ext cx="9525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759292" y="2092786"/>
            <a:ext cx="11646370" cy="6245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Gestión Manual Obsoleta:</a:t>
            </a:r>
          </a:p>
          <a:p>
            <a:pPr marL="509327" lvl="1" indent="-254663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Las parvularias aún dependen de cuadernos para registrar asistencia y actividades</a:t>
            </a:r>
          </a:p>
          <a:p>
            <a:pPr algn="l">
              <a:lnSpc>
                <a:spcPts val="3302"/>
              </a:lnSpc>
            </a:pPr>
            <a:endParaRPr lang="en-US" sz="235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Comunicación Lenta:</a:t>
            </a:r>
          </a:p>
          <a:p>
            <a:pPr marL="509327" lvl="1" indent="-254663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Los apoderados reciben información o reclamos con demoras significativas</a:t>
            </a:r>
          </a:p>
          <a:p>
            <a:pPr algn="l">
              <a:lnSpc>
                <a:spcPts val="3302"/>
              </a:lnSpc>
            </a:pPr>
            <a:endParaRPr lang="en-US" sz="235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Ausencia de Plataforma Digital:</a:t>
            </a:r>
          </a:p>
          <a:p>
            <a:pPr marL="509327" lvl="1" indent="-254663" algn="l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existe una herramienta tecnológica que facilite la interacción eficiente</a:t>
            </a:r>
          </a:p>
          <a:p>
            <a:pPr algn="l">
              <a:lnSpc>
                <a:spcPts val="3302"/>
              </a:lnSpc>
            </a:pPr>
            <a:endParaRPr lang="en-US" sz="235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302"/>
              </a:lnSpc>
            </a:pPr>
            <a:r>
              <a:rPr lang="en-US" sz="235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Riesgo de Extraviar Datos:</a:t>
            </a:r>
          </a:p>
          <a:p>
            <a:pPr marL="509327" lvl="1" indent="-254663" algn="just">
              <a:lnSpc>
                <a:spcPts val="3302"/>
              </a:lnSpc>
              <a:buFont typeface="Arial"/>
              <a:buChar char="•"/>
            </a:pPr>
            <a:r>
              <a:rPr lang="en-US" sz="23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 dependencia de registros en papel expone información importante a pérdidas</a:t>
            </a:r>
          </a:p>
          <a:p>
            <a:pPr algn="ctr">
              <a:lnSpc>
                <a:spcPts val="3743"/>
              </a:lnSpc>
            </a:pPr>
            <a:endParaRPr lang="en-US" sz="235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85465" y="9070579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9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60212" y="7227802"/>
            <a:ext cx="5059199" cy="4406102"/>
          </a:xfrm>
          <a:custGeom>
            <a:avLst/>
            <a:gdLst/>
            <a:ahLst/>
            <a:cxnLst/>
            <a:rect l="l" t="t" r="r" b="b"/>
            <a:pathLst>
              <a:path w="5059199" h="4406102">
                <a:moveTo>
                  <a:pt x="0" y="0"/>
                </a:moveTo>
                <a:lnTo>
                  <a:pt x="5059199" y="0"/>
                </a:lnTo>
                <a:lnTo>
                  <a:pt x="5059199" y="4406102"/>
                </a:lnTo>
                <a:lnTo>
                  <a:pt x="0" y="440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39677" y="-2529018"/>
            <a:ext cx="4415109" cy="4742793"/>
          </a:xfrm>
          <a:custGeom>
            <a:avLst/>
            <a:gdLst/>
            <a:ahLst/>
            <a:cxnLst/>
            <a:rect l="l" t="t" r="r" b="b"/>
            <a:pathLst>
              <a:path w="4415109" h="4742793">
                <a:moveTo>
                  <a:pt x="0" y="0"/>
                </a:moveTo>
                <a:lnTo>
                  <a:pt x="4415109" y="0"/>
                </a:lnTo>
                <a:lnTo>
                  <a:pt x="4415109" y="4742793"/>
                </a:lnTo>
                <a:lnTo>
                  <a:pt x="0" y="47427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417616">
            <a:off x="-1721510" y="8507038"/>
            <a:ext cx="3443021" cy="4830769"/>
          </a:xfrm>
          <a:custGeom>
            <a:avLst/>
            <a:gdLst/>
            <a:ahLst/>
            <a:cxnLst/>
            <a:rect l="l" t="t" r="r" b="b"/>
            <a:pathLst>
              <a:path w="3443021" h="4830769">
                <a:moveTo>
                  <a:pt x="0" y="0"/>
                </a:moveTo>
                <a:lnTo>
                  <a:pt x="3443020" y="0"/>
                </a:lnTo>
                <a:lnTo>
                  <a:pt x="3443020" y="4830769"/>
                </a:lnTo>
                <a:lnTo>
                  <a:pt x="0" y="4830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366065" y="1377174"/>
            <a:ext cx="2223746" cy="4704078"/>
          </a:xfrm>
          <a:custGeom>
            <a:avLst/>
            <a:gdLst/>
            <a:ahLst/>
            <a:cxnLst/>
            <a:rect l="l" t="t" r="r" b="b"/>
            <a:pathLst>
              <a:path w="2223746" h="4704078">
                <a:moveTo>
                  <a:pt x="0" y="0"/>
                </a:moveTo>
                <a:lnTo>
                  <a:pt x="2223746" y="0"/>
                </a:lnTo>
                <a:lnTo>
                  <a:pt x="2223746" y="4704078"/>
                </a:lnTo>
                <a:lnTo>
                  <a:pt x="0" y="4704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02154" y="2213775"/>
            <a:ext cx="4578349" cy="5997160"/>
          </a:xfrm>
          <a:custGeom>
            <a:avLst/>
            <a:gdLst/>
            <a:ahLst/>
            <a:cxnLst/>
            <a:rect l="l" t="t" r="r" b="b"/>
            <a:pathLst>
              <a:path w="4578349" h="5997160">
                <a:moveTo>
                  <a:pt x="0" y="0"/>
                </a:moveTo>
                <a:lnTo>
                  <a:pt x="4578349" y="0"/>
                </a:lnTo>
                <a:lnTo>
                  <a:pt x="4578349" y="5997160"/>
                </a:lnTo>
                <a:lnTo>
                  <a:pt x="0" y="59971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455761" y="712998"/>
            <a:ext cx="8465344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5EDE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Solución al Problema</a:t>
            </a:r>
          </a:p>
          <a:p>
            <a:pPr algn="ctr">
              <a:lnSpc>
                <a:spcPts val="8400"/>
              </a:lnSpc>
              <a:spcBef>
                <a:spcPct val="0"/>
              </a:spcBef>
            </a:pPr>
            <a:endParaRPr lang="en-US" sz="6000" b="1">
              <a:solidFill>
                <a:srgbClr val="F5EDE6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0550" y="2484645"/>
            <a:ext cx="9925481" cy="621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7"/>
              </a:lnSpc>
            </a:pPr>
            <a:r>
              <a:rPr lang="en-US" sz="3162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Desarrollar una pagina web</a:t>
            </a:r>
          </a:p>
          <a:p>
            <a:pPr marL="682754" lvl="1" indent="-341377" algn="ctr">
              <a:lnSpc>
                <a:spcPts val="4427"/>
              </a:lnSpc>
              <a:buFont typeface="Arial"/>
              <a:buChar char="•"/>
            </a:pPr>
            <a:r>
              <a:rPr lang="en-US" sz="3162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Digitalizar la gestión diaria en el jardín infantil</a:t>
            </a:r>
          </a:p>
          <a:p>
            <a:pPr algn="ctr">
              <a:lnSpc>
                <a:spcPts val="4427"/>
              </a:lnSpc>
            </a:pPr>
            <a:endParaRPr lang="en-US" sz="3162" b="1">
              <a:solidFill>
                <a:srgbClr val="FFFAE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4427"/>
              </a:lnSpc>
            </a:pPr>
            <a:r>
              <a:rPr lang="en-US" sz="3162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Funciones clave</a:t>
            </a:r>
          </a:p>
          <a:p>
            <a:pPr marL="682754" lvl="1" indent="-341377" algn="just">
              <a:lnSpc>
                <a:spcPts val="4427"/>
              </a:lnSpc>
              <a:buFont typeface="Arial"/>
              <a:buChar char="•"/>
            </a:pPr>
            <a:r>
              <a:rPr lang="en-US" sz="3162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Registro de asistencia en tiempo real</a:t>
            </a:r>
          </a:p>
          <a:p>
            <a:pPr marL="682754" lvl="1" indent="-341377" algn="just">
              <a:lnSpc>
                <a:spcPts val="4427"/>
              </a:lnSpc>
              <a:buFont typeface="Arial"/>
              <a:buChar char="•"/>
            </a:pPr>
            <a:r>
              <a:rPr lang="en-US" sz="3162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Notificaciones inmediatas para apoderados</a:t>
            </a:r>
          </a:p>
          <a:p>
            <a:pPr marL="682754" lvl="1" indent="-341377" algn="just">
              <a:lnSpc>
                <a:spcPts val="4427"/>
              </a:lnSpc>
              <a:buFont typeface="Arial"/>
              <a:buChar char="•"/>
            </a:pPr>
            <a:r>
              <a:rPr lang="en-US" sz="3162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Organización semanal de actividades</a:t>
            </a:r>
          </a:p>
          <a:p>
            <a:pPr marL="682754" lvl="1" indent="-341377" algn="l">
              <a:lnSpc>
                <a:spcPts val="4427"/>
              </a:lnSpc>
              <a:buFont typeface="Arial"/>
              <a:buChar char="•"/>
            </a:pPr>
            <a:r>
              <a:rPr lang="en-US" sz="3162" b="1">
                <a:solidFill>
                  <a:srgbClr val="FFFAE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Registro de incidente y creación de reportes detallados</a:t>
            </a:r>
          </a:p>
          <a:p>
            <a:pPr algn="ctr">
              <a:lnSpc>
                <a:spcPts val="4427"/>
              </a:lnSpc>
            </a:pPr>
            <a:endParaRPr lang="en-US" sz="3162" b="1">
              <a:solidFill>
                <a:srgbClr val="FFFAEB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545241" y="9258300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91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68269" y="8083949"/>
            <a:ext cx="5059199" cy="4406102"/>
          </a:xfrm>
          <a:custGeom>
            <a:avLst/>
            <a:gdLst/>
            <a:ahLst/>
            <a:cxnLst/>
            <a:rect l="l" t="t" r="r" b="b"/>
            <a:pathLst>
              <a:path w="5059199" h="4406102">
                <a:moveTo>
                  <a:pt x="0" y="0"/>
                </a:moveTo>
                <a:lnTo>
                  <a:pt x="5059199" y="0"/>
                </a:lnTo>
                <a:lnTo>
                  <a:pt x="5059199" y="4406102"/>
                </a:lnTo>
                <a:lnTo>
                  <a:pt x="0" y="4406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790076" y="-1775887"/>
            <a:ext cx="4415109" cy="4742793"/>
          </a:xfrm>
          <a:custGeom>
            <a:avLst/>
            <a:gdLst/>
            <a:ahLst/>
            <a:cxnLst/>
            <a:rect l="l" t="t" r="r" b="b"/>
            <a:pathLst>
              <a:path w="4415109" h="4742793">
                <a:moveTo>
                  <a:pt x="0" y="0"/>
                </a:moveTo>
                <a:lnTo>
                  <a:pt x="4415109" y="0"/>
                </a:lnTo>
                <a:lnTo>
                  <a:pt x="4415109" y="4742793"/>
                </a:lnTo>
                <a:lnTo>
                  <a:pt x="0" y="47427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116599" y="6934448"/>
            <a:ext cx="3443021" cy="4830769"/>
          </a:xfrm>
          <a:custGeom>
            <a:avLst/>
            <a:gdLst/>
            <a:ahLst/>
            <a:cxnLst/>
            <a:rect l="l" t="t" r="r" b="b"/>
            <a:pathLst>
              <a:path w="3443021" h="4830769">
                <a:moveTo>
                  <a:pt x="0" y="0"/>
                </a:moveTo>
                <a:lnTo>
                  <a:pt x="3443021" y="0"/>
                </a:lnTo>
                <a:lnTo>
                  <a:pt x="3443021" y="4830769"/>
                </a:lnTo>
                <a:lnTo>
                  <a:pt x="0" y="4830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934169" y="1475093"/>
            <a:ext cx="2223746" cy="4704078"/>
          </a:xfrm>
          <a:custGeom>
            <a:avLst/>
            <a:gdLst/>
            <a:ahLst/>
            <a:cxnLst/>
            <a:rect l="l" t="t" r="r" b="b"/>
            <a:pathLst>
              <a:path w="2223746" h="4704078">
                <a:moveTo>
                  <a:pt x="0" y="0"/>
                </a:moveTo>
                <a:lnTo>
                  <a:pt x="2223747" y="0"/>
                </a:lnTo>
                <a:lnTo>
                  <a:pt x="2223747" y="4704078"/>
                </a:lnTo>
                <a:lnTo>
                  <a:pt x="0" y="4704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01050" y="90975"/>
            <a:ext cx="1395710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AE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Alcances y Limitaciones del Proyecto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35201" y="5881104"/>
            <a:ext cx="13833067" cy="2734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 b="1">
                <a:solidFill>
                  <a:srgbClr val="FFFAE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Limitaciones</a:t>
            </a:r>
          </a:p>
          <a:p>
            <a:pPr algn="just">
              <a:lnSpc>
                <a:spcPts val="3625"/>
              </a:lnSpc>
            </a:pPr>
            <a:r>
              <a:rPr lang="en-US" sz="2589" b="1">
                <a:solidFill>
                  <a:srgbClr val="FFFAE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Falta de Conocimientos Técnicos: Falta de experiencia en algunos lenguajes y herramientas</a:t>
            </a:r>
          </a:p>
          <a:p>
            <a:pPr algn="just">
              <a:lnSpc>
                <a:spcPts val="3625"/>
              </a:lnSpc>
            </a:pPr>
            <a:r>
              <a:rPr lang="en-US" sz="2589" b="1">
                <a:solidFill>
                  <a:srgbClr val="FFFAE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Dificultades en Programación: Complicaciones técnicas que retrasaron el desarrollo</a:t>
            </a:r>
          </a:p>
          <a:p>
            <a:pPr algn="just">
              <a:lnSpc>
                <a:spcPts val="3625"/>
              </a:lnSpc>
            </a:pPr>
            <a:r>
              <a:rPr lang="en-US" sz="2589" b="1">
                <a:solidFill>
                  <a:srgbClr val="FFFAE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Recursos Humanos Limitados: Equipo reducido que ralentizó el avance</a:t>
            </a:r>
          </a:p>
          <a:p>
            <a:pPr algn="just">
              <a:lnSpc>
                <a:spcPts val="3625"/>
              </a:lnSpc>
            </a:pPr>
            <a:r>
              <a:rPr lang="en-US" sz="2589" b="1">
                <a:solidFill>
                  <a:srgbClr val="FFFAEB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Dependencia de Apoyo Externo: Necesidad de ayuda de expertos en ciertas áreas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25033" y="1675907"/>
            <a:ext cx="13554795" cy="3648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Alcances</a:t>
            </a:r>
          </a:p>
          <a:p>
            <a:pPr algn="just">
              <a:lnSpc>
                <a:spcPts val="3625"/>
              </a:lnSpc>
              <a:spcBef>
                <a:spcPct val="0"/>
              </a:spcBef>
            </a:pPr>
            <a:r>
              <a:rPr lang="en-US" sz="258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Objetivos: Crear una plataforma web para beneficiar y mejorar las funciones de un jardín infantil</a:t>
            </a:r>
          </a:p>
          <a:p>
            <a:pPr algn="just">
              <a:lnSpc>
                <a:spcPts val="3625"/>
              </a:lnSpc>
              <a:spcBef>
                <a:spcPct val="0"/>
              </a:spcBef>
            </a:pPr>
            <a:r>
              <a:rPr lang="en-US" sz="258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Cobertura: Beneficiará a jardines infantiles</a:t>
            </a:r>
          </a:p>
          <a:p>
            <a:pPr algn="just">
              <a:lnSpc>
                <a:spcPts val="3625"/>
              </a:lnSpc>
              <a:spcBef>
                <a:spcPct val="0"/>
              </a:spcBef>
            </a:pPr>
            <a:r>
              <a:rPr lang="en-US" sz="258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Funciones: Portal de Asistencia y Notas, Reportes para Apoderados y Parvularias junto a Portal de Actividades</a:t>
            </a:r>
          </a:p>
          <a:p>
            <a:pPr algn="just">
              <a:lnSpc>
                <a:spcPts val="3625"/>
              </a:lnSpc>
              <a:spcBef>
                <a:spcPct val="0"/>
              </a:spcBef>
            </a:pPr>
            <a:r>
              <a:rPr lang="en-US" sz="2589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Plazos: Se requiere un plazo de dos meses y dos semanas para terminar el proyecto</a:t>
            </a:r>
          </a:p>
        </p:txBody>
      </p:sp>
      <p:sp>
        <p:nvSpPr>
          <p:cNvPr id="9" name="Freeform 9"/>
          <p:cNvSpPr/>
          <p:nvPr/>
        </p:nvSpPr>
        <p:spPr>
          <a:xfrm>
            <a:off x="344356" y="9105318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A9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04723" y="2442220"/>
            <a:ext cx="6354048" cy="5753302"/>
          </a:xfrm>
          <a:custGeom>
            <a:avLst/>
            <a:gdLst/>
            <a:ahLst/>
            <a:cxnLst/>
            <a:rect l="l" t="t" r="r" b="b"/>
            <a:pathLst>
              <a:path w="6354048" h="5753302">
                <a:moveTo>
                  <a:pt x="0" y="0"/>
                </a:moveTo>
                <a:lnTo>
                  <a:pt x="6354048" y="0"/>
                </a:lnTo>
                <a:lnTo>
                  <a:pt x="6354048" y="5753302"/>
                </a:lnTo>
                <a:lnTo>
                  <a:pt x="0" y="5753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85861" y="346720"/>
            <a:ext cx="1475271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 de Trabajo Utilizada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8072" y="4014427"/>
            <a:ext cx="10247313" cy="391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33"/>
              </a:lnSpc>
            </a:pPr>
            <a:r>
              <a:rPr lang="en-US" sz="37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Enfoques principales:</a:t>
            </a:r>
          </a:p>
          <a:p>
            <a:pPr algn="l">
              <a:lnSpc>
                <a:spcPts val="5233"/>
              </a:lnSpc>
            </a:pPr>
            <a:endParaRPr lang="en-US" sz="3738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5233"/>
              </a:lnSpc>
            </a:pPr>
            <a:r>
              <a:rPr lang="en-US" sz="37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Conocimiento de habilidades requerida</a:t>
            </a:r>
          </a:p>
          <a:p>
            <a:pPr algn="l">
              <a:lnSpc>
                <a:spcPts val="5233"/>
              </a:lnSpc>
            </a:pPr>
            <a:r>
              <a:rPr lang="en-US" sz="37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Simplicidad en la gestión de tareas</a:t>
            </a:r>
          </a:p>
          <a:p>
            <a:pPr algn="l">
              <a:lnSpc>
                <a:spcPts val="5233"/>
              </a:lnSpc>
            </a:pPr>
            <a:r>
              <a:rPr lang="en-US" sz="3738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Enfoque en avances del proyecto</a:t>
            </a:r>
          </a:p>
          <a:p>
            <a:pPr algn="ctr">
              <a:lnSpc>
                <a:spcPts val="5233"/>
              </a:lnSpc>
            </a:pPr>
            <a:endParaRPr lang="en-US" sz="3738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217141" y="1710798"/>
            <a:ext cx="3645078" cy="2654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20"/>
              </a:lnSpc>
              <a:spcBef>
                <a:spcPct val="0"/>
              </a:spcBef>
            </a:pPr>
            <a:r>
              <a:rPr lang="en-US" sz="7657" u="sng" dirty="0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Kanban</a:t>
            </a:r>
          </a:p>
        </p:txBody>
      </p:sp>
      <p:sp>
        <p:nvSpPr>
          <p:cNvPr id="6" name="Freeform 6"/>
          <p:cNvSpPr/>
          <p:nvPr/>
        </p:nvSpPr>
        <p:spPr>
          <a:xfrm>
            <a:off x="360427" y="9064604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3" y="0"/>
                </a:lnTo>
                <a:lnTo>
                  <a:pt x="3964133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9C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7805" y="9128898"/>
            <a:ext cx="3964132" cy="891930"/>
          </a:xfrm>
          <a:custGeom>
            <a:avLst/>
            <a:gdLst/>
            <a:ahLst/>
            <a:cxnLst/>
            <a:rect l="l" t="t" r="r" b="b"/>
            <a:pathLst>
              <a:path w="3964132" h="891930">
                <a:moveTo>
                  <a:pt x="0" y="0"/>
                </a:moveTo>
                <a:lnTo>
                  <a:pt x="3964132" y="0"/>
                </a:lnTo>
                <a:lnTo>
                  <a:pt x="3964132" y="891930"/>
                </a:lnTo>
                <a:lnTo>
                  <a:pt x="0" y="89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2158165"/>
            <a:ext cx="8671637" cy="6855049"/>
          </a:xfrm>
          <a:custGeom>
            <a:avLst/>
            <a:gdLst/>
            <a:ahLst/>
            <a:cxnLst/>
            <a:rect l="l" t="t" r="r" b="b"/>
            <a:pathLst>
              <a:path w="8671637" h="6855049">
                <a:moveTo>
                  <a:pt x="0" y="0"/>
                </a:moveTo>
                <a:lnTo>
                  <a:pt x="8671637" y="0"/>
                </a:lnTo>
                <a:lnTo>
                  <a:pt x="8671637" y="6855049"/>
                </a:lnTo>
                <a:lnTo>
                  <a:pt x="0" y="6855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71637" y="3118403"/>
            <a:ext cx="9616363" cy="5060611"/>
          </a:xfrm>
          <a:custGeom>
            <a:avLst/>
            <a:gdLst/>
            <a:ahLst/>
            <a:cxnLst/>
            <a:rect l="l" t="t" r="r" b="b"/>
            <a:pathLst>
              <a:path w="9616363" h="5060611">
                <a:moveTo>
                  <a:pt x="0" y="0"/>
                </a:moveTo>
                <a:lnTo>
                  <a:pt x="9616363" y="0"/>
                </a:lnTo>
                <a:lnTo>
                  <a:pt x="9616363" y="5060611"/>
                </a:lnTo>
                <a:lnTo>
                  <a:pt x="0" y="5060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53594" y="595005"/>
            <a:ext cx="1078081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Cronograma del Desarrollo</a:t>
            </a:r>
          </a:p>
        </p:txBody>
      </p:sp>
    </p:spTree>
  </p:cSld>
  <p:clrMapOvr>
    <a:masterClrMapping/>
  </p:clrMapOvr>
  <p:transition spd="med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Personalizado</PresentationFormat>
  <Paragraphs>0</Paragraphs>
  <Slides>25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PárvuloConnect - Presentación de Proyecto de Título</dc:title>
  <cp:revision>12</cp:revision>
  <dcterms:created xsi:type="dcterms:W3CDTF">2006-08-16T00:00:00Z</dcterms:created>
  <dcterms:modified xsi:type="dcterms:W3CDTF">2024-11-28T03:55:42Z</dcterms:modified>
  <dc:identifier>DAGWfutn1KU</dc:identifier>
</cp:coreProperties>
</file>